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2"/>
  </p:notesMasterIdLst>
  <p:sldIdLst>
    <p:sldId id="256" r:id="rId2"/>
    <p:sldId id="257" r:id="rId3"/>
    <p:sldId id="258" r:id="rId4"/>
    <p:sldId id="259" r:id="rId5"/>
    <p:sldId id="260" r:id="rId6"/>
    <p:sldId id="261" r:id="rId7"/>
    <p:sldId id="262" r:id="rId8"/>
    <p:sldId id="263" r:id="rId9"/>
    <p:sldId id="264" r:id="rId10"/>
    <p:sldId id="267" r:id="rId11"/>
    <p:sldId id="268" r:id="rId12"/>
    <p:sldId id="265" r:id="rId13"/>
    <p:sldId id="269" r:id="rId14"/>
    <p:sldId id="270" r:id="rId15"/>
    <p:sldId id="266" r:id="rId16"/>
    <p:sldId id="271" r:id="rId17"/>
    <p:sldId id="272" r:id="rId18"/>
    <p:sldId id="273" r:id="rId19"/>
    <p:sldId id="274" r:id="rId20"/>
    <p:sldId id="276" r:id="rId21"/>
    <p:sldId id="277" r:id="rId22"/>
    <p:sldId id="278" r:id="rId23"/>
    <p:sldId id="279" r:id="rId24"/>
    <p:sldId id="280" r:id="rId25"/>
    <p:sldId id="281" r:id="rId26"/>
    <p:sldId id="282" r:id="rId27"/>
    <p:sldId id="283" r:id="rId28"/>
    <p:sldId id="284" r:id="rId29"/>
    <p:sldId id="275" r:id="rId30"/>
    <p:sldId id="285" r:id="rId31"/>
    <p:sldId id="286" r:id="rId32"/>
    <p:sldId id="287" r:id="rId33"/>
    <p:sldId id="288" r:id="rId34"/>
    <p:sldId id="289" r:id="rId35"/>
    <p:sldId id="291" r:id="rId36"/>
    <p:sldId id="290" r:id="rId37"/>
    <p:sldId id="292" r:id="rId38"/>
    <p:sldId id="293" r:id="rId39"/>
    <p:sldId id="294" r:id="rId40"/>
    <p:sldId id="295" r:id="rId41"/>
  </p:sldIdLst>
  <p:sldSz cx="9144000" cy="6858000" type="screen4x3"/>
  <p:notesSz cx="6858000" cy="9144000"/>
  <p:defaultTextStyle>
    <a:defPPr>
      <a:defRPr lang="en-US"/>
    </a:defPPr>
    <a:lvl1pPr algn="ctr" rtl="0" eaLnBrk="0" fontAlgn="base" hangingPunct="0">
      <a:spcBef>
        <a:spcPct val="0"/>
      </a:spcBef>
      <a:spcAft>
        <a:spcPct val="0"/>
      </a:spcAft>
      <a:defRPr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ctr" rtl="0" eaLnBrk="0" fontAlgn="base" hangingPunct="0">
      <a:spcBef>
        <a:spcPct val="0"/>
      </a:spcBef>
      <a:spcAft>
        <a:spcPct val="0"/>
      </a:spcAft>
      <a:defRPr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ctr" rtl="0" eaLnBrk="0" fontAlgn="base" hangingPunct="0">
      <a:spcBef>
        <a:spcPct val="0"/>
      </a:spcBef>
      <a:spcAft>
        <a:spcPct val="0"/>
      </a:spcAft>
      <a:defRPr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ctr" rtl="0" eaLnBrk="0" fontAlgn="base" hangingPunct="0">
      <a:spcBef>
        <a:spcPct val="0"/>
      </a:spcBef>
      <a:spcAft>
        <a:spcPct val="0"/>
      </a:spcAft>
      <a:defRPr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ctr" rtl="0" eaLnBrk="0" fontAlgn="base" hangingPunct="0">
      <a:spcBef>
        <a:spcPct val="0"/>
      </a:spcBef>
      <a:spcAft>
        <a:spcPct val="0"/>
      </a:spcAft>
      <a:defRPr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kern="1200">
        <a:solidFill>
          <a:schemeClr val="tx1"/>
        </a:solidFill>
        <a:effectLst>
          <a:outerShdw blurRad="38100" dist="38100" dir="2700000" algn="tl">
            <a:srgbClr val="000000">
              <a:alpha val="43137"/>
            </a:srgbClr>
          </a:outerShdw>
        </a:effectLst>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r. Deborah De Luca" initials="DDDL" lastIdx="10" clrIdx="0"/>
  <p:cmAuthor id="1" name="Owner"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008" y="-7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774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09-12-29T18:50:57.708" idx="5">
    <p:pos x="2269" y="1666"/>
    <p:text>at</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smtClean="0">
                <a:effectLst/>
              </a:defRPr>
            </a:lvl1pPr>
          </a:lstStyle>
          <a:p>
            <a:pPr>
              <a:defRPr/>
            </a:pPr>
            <a:endParaRPr lang="en-US"/>
          </a:p>
        </p:txBody>
      </p:sp>
      <p:sp>
        <p:nvSpPr>
          <p:cNvPr id="1638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effectLst/>
              </a:defRPr>
            </a:lvl1pPr>
          </a:lstStyle>
          <a:p>
            <a:pPr>
              <a:defRPr/>
            </a:pPr>
            <a:endParaRPr lang="en-US"/>
          </a:p>
        </p:txBody>
      </p:sp>
      <p:sp>
        <p:nvSpPr>
          <p:cNvPr id="440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smtClean="0">
                <a:effectLst/>
              </a:defRPr>
            </a:lvl1pPr>
          </a:lstStyle>
          <a:p>
            <a:pPr>
              <a:defRPr/>
            </a:pPr>
            <a:endParaRPr lang="en-US"/>
          </a:p>
        </p:txBody>
      </p:sp>
      <p:sp>
        <p:nvSpPr>
          <p:cNvPr id="1639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effectLst/>
              </a:defRPr>
            </a:lvl1pPr>
          </a:lstStyle>
          <a:p>
            <a:pPr>
              <a:defRPr/>
            </a:pPr>
            <a:fld id="{20396C55-B294-4366-9E45-8E467DF4E28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828F4602-BAB5-45D1-97EE-902FB161CD49}" type="slidenum">
              <a:rPr lang="en-US"/>
              <a:pPr/>
              <a:t>7</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r>
              <a:rPr lang="en-US" smtClean="0"/>
              <a:t>Another way to look at this is that LC’s are the conceptual frameworks; the five disciplines are knowledge sets.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927100"/>
            <a:ext cx="8991600" cy="4495800"/>
            <a:chOff x="0" y="584"/>
            <a:chExt cx="5664" cy="2832"/>
          </a:xfrm>
        </p:grpSpPr>
        <p:sp>
          <p:nvSpPr>
            <p:cNvPr id="5" name="AutoShape 3"/>
            <p:cNvSpPr>
              <a:spLocks noChangeArrowheads="1"/>
            </p:cNvSpPr>
            <p:nvPr userDrawn="1"/>
          </p:nvSpPr>
          <p:spPr bwMode="auto">
            <a:xfrm>
              <a:off x="432" y="1304"/>
              <a:ext cx="4656" cy="2112"/>
            </a:xfrm>
            <a:prstGeom prst="roundRect">
              <a:avLst>
                <a:gd name="adj" fmla="val 16667"/>
              </a:avLst>
            </a:prstGeom>
            <a:noFill/>
            <a:ln w="50800">
              <a:solidFill>
                <a:schemeClr val="bg2"/>
              </a:solidFill>
              <a:round/>
              <a:headEnd/>
              <a:tailEnd/>
            </a:ln>
            <a:effectLst/>
          </p:spPr>
          <p:txBody>
            <a:bodyPr wrap="none" anchor="ctr"/>
            <a:lstStyle/>
            <a:p>
              <a:pPr eaLnBrk="1" hangingPunct="1">
                <a:defRPr/>
              </a:pPr>
              <a:endParaRPr lang="en-US" sz="2400">
                <a:effectLst/>
                <a:latin typeface="Times New Roman" pitchFamily="18" charset="0"/>
              </a:endParaRPr>
            </a:p>
          </p:txBody>
        </p:sp>
        <p:sp>
          <p:nvSpPr>
            <p:cNvPr id="6" name="Rectangle 4"/>
            <p:cNvSpPr>
              <a:spLocks noChangeArrowheads="1"/>
            </p:cNvSpPr>
            <p:nvPr userDrawn="1"/>
          </p:nvSpPr>
          <p:spPr bwMode="blackWhite">
            <a:xfrm>
              <a:off x="144" y="584"/>
              <a:ext cx="4512" cy="624"/>
            </a:xfrm>
            <a:prstGeom prst="rect">
              <a:avLst/>
            </a:prstGeom>
            <a:solidFill>
              <a:schemeClr val="bg1"/>
            </a:solidFill>
            <a:ln w="57150">
              <a:solidFill>
                <a:schemeClr val="bg2"/>
              </a:solidFill>
              <a:miter lim="800000"/>
              <a:headEnd/>
              <a:tailEnd/>
            </a:ln>
            <a:effectLst/>
          </p:spPr>
          <p:txBody>
            <a:bodyPr wrap="none" anchor="ctr"/>
            <a:lstStyle/>
            <a:p>
              <a:pPr eaLnBrk="1" hangingPunct="1">
                <a:defRPr/>
              </a:pPr>
              <a:endParaRPr lang="en-US" sz="2400">
                <a:effectLst/>
                <a:latin typeface="Times New Roman" pitchFamily="18" charset="0"/>
              </a:endParaRPr>
            </a:p>
          </p:txBody>
        </p:sp>
        <p:sp>
          <p:nvSpPr>
            <p:cNvPr id="7" name="AutoShape 5"/>
            <p:cNvSpPr>
              <a:spLocks noChangeArrowheads="1"/>
            </p:cNvSpPr>
            <p:nvPr userDrawn="1"/>
          </p:nvSpPr>
          <p:spPr bwMode="blackWhite">
            <a:xfrm>
              <a:off x="0" y="872"/>
              <a:ext cx="5664" cy="1152"/>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4416" y="0"/>
                </a:cxn>
                <a:cxn ang="0">
                  <a:pos x="4917" y="500"/>
                </a:cxn>
                <a:cxn ang="0">
                  <a:pos x="4417" y="1000"/>
                </a:cxn>
                <a:cxn ang="0">
                  <a:pos x="0" y="1000"/>
                </a:cxn>
              </a:cxnLst>
              <a:rect l="T0" t="T1" r="T2" b="T3"/>
              <a:pathLst>
                <a:path w="4917" h="1000">
                  <a:moveTo>
                    <a:pt x="0" y="0"/>
                  </a:moveTo>
                  <a:lnTo>
                    <a:pt x="4416" y="0"/>
                  </a:lnTo>
                  <a:cubicBezTo>
                    <a:pt x="4693" y="0"/>
                    <a:pt x="4917" y="223"/>
                    <a:pt x="4917" y="500"/>
                  </a:cubicBezTo>
                  <a:cubicBezTo>
                    <a:pt x="4917" y="776"/>
                    <a:pt x="4693" y="999"/>
                    <a:pt x="4417" y="1000"/>
                  </a:cubicBezTo>
                  <a:lnTo>
                    <a:pt x="0" y="1000"/>
                  </a:lnTo>
                  <a:close/>
                </a:path>
              </a:pathLst>
            </a:custGeom>
            <a:solidFill>
              <a:schemeClr val="folHlink"/>
            </a:solidFill>
            <a:ln w="9525">
              <a:noFill/>
              <a:miter lim="800000"/>
              <a:headEnd/>
              <a:tailEnd/>
            </a:ln>
          </p:spPr>
          <p:txBody>
            <a:bodyPr/>
            <a:lstStyle/>
            <a:p>
              <a:pPr algn="l" eaLnBrk="1" hangingPunct="1">
                <a:defRPr/>
              </a:pPr>
              <a:endParaRPr lang="en-US" sz="2400">
                <a:effectLst/>
                <a:latin typeface="Times New Roman" pitchFamily="18" charset="0"/>
              </a:endParaRPr>
            </a:p>
          </p:txBody>
        </p:sp>
        <p:sp>
          <p:nvSpPr>
            <p:cNvPr id="8" name="Line 6"/>
            <p:cNvSpPr>
              <a:spLocks noChangeShapeType="1"/>
            </p:cNvSpPr>
            <p:nvPr userDrawn="1"/>
          </p:nvSpPr>
          <p:spPr bwMode="auto">
            <a:xfrm>
              <a:off x="0" y="1928"/>
              <a:ext cx="5232" cy="0"/>
            </a:xfrm>
            <a:prstGeom prst="line">
              <a:avLst/>
            </a:prstGeom>
            <a:noFill/>
            <a:ln w="50800">
              <a:solidFill>
                <a:schemeClr val="bg1"/>
              </a:solidFill>
              <a:round/>
              <a:headEnd/>
              <a:tailEnd/>
            </a:ln>
            <a:effectLst/>
          </p:spPr>
          <p:txBody>
            <a:bodyPr/>
            <a:lstStyle/>
            <a:p>
              <a:pPr>
                <a:defRPr/>
              </a:pPr>
              <a:endParaRPr lang="en-US"/>
            </a:p>
          </p:txBody>
        </p:sp>
      </p:grpSp>
      <p:sp>
        <p:nvSpPr>
          <p:cNvPr id="5127" name="Rectangle 7"/>
          <p:cNvSpPr>
            <a:spLocks noGrp="1" noChangeArrowheads="1"/>
          </p:cNvSpPr>
          <p:nvPr>
            <p:ph type="ctrTitle"/>
          </p:nvPr>
        </p:nvSpPr>
        <p:spPr>
          <a:xfrm>
            <a:off x="228600" y="1427163"/>
            <a:ext cx="8077200" cy="1609725"/>
          </a:xfrm>
        </p:spPr>
        <p:txBody>
          <a:bodyPr/>
          <a:lstStyle>
            <a:lvl1pPr>
              <a:defRPr sz="4600"/>
            </a:lvl1pPr>
          </a:lstStyle>
          <a:p>
            <a:r>
              <a:rPr lang="en-US"/>
              <a:t>Click to edit Master title style</a:t>
            </a:r>
          </a:p>
        </p:txBody>
      </p:sp>
      <p:sp>
        <p:nvSpPr>
          <p:cNvPr id="5128" name="Rectangle 8"/>
          <p:cNvSpPr>
            <a:spLocks noGrp="1" noChangeArrowheads="1"/>
          </p:cNvSpPr>
          <p:nvPr>
            <p:ph type="subTitle" idx="1"/>
          </p:nvPr>
        </p:nvSpPr>
        <p:spPr>
          <a:xfrm>
            <a:off x="1066800" y="3441700"/>
            <a:ext cx="6629400" cy="1676400"/>
          </a:xfrm>
        </p:spPr>
        <p:txBody>
          <a:bodyPr/>
          <a:lstStyle>
            <a:lvl1pPr marL="0" indent="0">
              <a:buFont typeface="Wingdings" pitchFamily="2" charset="2"/>
              <a:buNone/>
              <a:defRPr/>
            </a:lvl1pPr>
          </a:lstStyle>
          <a:p>
            <a:r>
              <a:rPr lang="en-US"/>
              <a:t>Click to edit Master subtitle style</a:t>
            </a:r>
          </a:p>
        </p:txBody>
      </p:sp>
      <p:sp>
        <p:nvSpPr>
          <p:cNvPr id="9" name="Rectangle 9"/>
          <p:cNvSpPr>
            <a:spLocks noGrp="1" noChangeArrowheads="1"/>
          </p:cNvSpPr>
          <p:nvPr>
            <p:ph type="dt" sz="half" idx="10"/>
          </p:nvPr>
        </p:nvSpPr>
        <p:spPr>
          <a:xfrm>
            <a:off x="457200" y="6248400"/>
            <a:ext cx="2133600" cy="471488"/>
          </a:xfrm>
        </p:spPr>
        <p:txBody>
          <a:bodyPr/>
          <a:lstStyle>
            <a:lvl1pPr>
              <a:defRPr smtClean="0"/>
            </a:lvl1pPr>
          </a:lstStyle>
          <a:p>
            <a:pPr>
              <a:defRPr/>
            </a:pPr>
            <a:endParaRPr lang="en-US"/>
          </a:p>
        </p:txBody>
      </p:sp>
      <p:sp>
        <p:nvSpPr>
          <p:cNvPr id="10" name="Rectangle 10"/>
          <p:cNvSpPr>
            <a:spLocks noGrp="1" noChangeArrowheads="1"/>
          </p:cNvSpPr>
          <p:nvPr>
            <p:ph type="ftr" sz="quarter" idx="11"/>
          </p:nvPr>
        </p:nvSpPr>
        <p:spPr>
          <a:xfrm>
            <a:off x="3124200" y="6253163"/>
            <a:ext cx="2895600" cy="457200"/>
          </a:xfrm>
        </p:spPr>
        <p:txBody>
          <a:bodyPr/>
          <a:lstStyle>
            <a:lvl1pPr>
              <a:defRPr smtClean="0"/>
            </a:lvl1pPr>
          </a:lstStyle>
          <a:p>
            <a:pPr>
              <a:defRPr/>
            </a:pPr>
            <a:endParaRPr lang="en-US"/>
          </a:p>
        </p:txBody>
      </p:sp>
      <p:sp>
        <p:nvSpPr>
          <p:cNvPr id="11" name="Rectangle 11"/>
          <p:cNvSpPr>
            <a:spLocks noGrp="1" noChangeArrowheads="1"/>
          </p:cNvSpPr>
          <p:nvPr>
            <p:ph type="sldNum" sz="quarter" idx="12"/>
          </p:nvPr>
        </p:nvSpPr>
        <p:spPr>
          <a:xfrm>
            <a:off x="6553200" y="6248400"/>
            <a:ext cx="2133600" cy="471488"/>
          </a:xfrm>
        </p:spPr>
        <p:txBody>
          <a:bodyPr/>
          <a:lstStyle>
            <a:lvl1pPr>
              <a:defRPr smtClean="0"/>
            </a:lvl1pPr>
          </a:lstStyle>
          <a:p>
            <a:pPr>
              <a:defRPr/>
            </a:pPr>
            <a:fld id="{FED286B1-2C87-4CA3-8F2D-6310D61FCC0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D79914A0-DA59-4BC5-BB33-553AE5AB375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0013" y="228600"/>
            <a:ext cx="2084387"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5263" y="228600"/>
            <a:ext cx="61023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FC8D8961-F267-4973-8290-4C7A643594F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545FE8F7-CF5A-4085-AD9A-B41D5DF8A3C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6D8CEEA6-DAE2-4B68-A513-F0638560B55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97375883-6D35-45A9-A351-D3AEE172D87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dt" sz="half" idx="10"/>
          </p:nvPr>
        </p:nvSpPr>
        <p:spPr>
          <a:ln/>
        </p:spPr>
        <p:txBody>
          <a:bodyPr/>
          <a:lstStyle>
            <a:lvl1pPr>
              <a:defRPr/>
            </a:lvl1pPr>
          </a:lstStyle>
          <a:p>
            <a:pPr>
              <a:defRPr/>
            </a:pPr>
            <a:endParaRPr lang="en-US"/>
          </a:p>
        </p:txBody>
      </p:sp>
      <p:sp>
        <p:nvSpPr>
          <p:cNvPr id="8" name="Rectangle 9"/>
          <p:cNvSpPr>
            <a:spLocks noGrp="1" noChangeArrowheads="1"/>
          </p:cNvSpPr>
          <p:nvPr>
            <p:ph type="ftr" sz="quarter" idx="11"/>
          </p:nvPr>
        </p:nvSpPr>
        <p:spPr>
          <a:ln/>
        </p:spPr>
        <p:txBody>
          <a:bodyPr/>
          <a:lstStyle>
            <a:lvl1pPr>
              <a:defRPr/>
            </a:lvl1pPr>
          </a:lstStyle>
          <a:p>
            <a:pPr>
              <a:defRPr/>
            </a:pPr>
            <a:endParaRPr lang="en-US"/>
          </a:p>
        </p:txBody>
      </p:sp>
      <p:sp>
        <p:nvSpPr>
          <p:cNvPr id="9" name="Rectangle 10"/>
          <p:cNvSpPr>
            <a:spLocks noGrp="1" noChangeArrowheads="1"/>
          </p:cNvSpPr>
          <p:nvPr>
            <p:ph type="sldNum" sz="quarter" idx="12"/>
          </p:nvPr>
        </p:nvSpPr>
        <p:spPr>
          <a:ln/>
        </p:spPr>
        <p:txBody>
          <a:bodyPr/>
          <a:lstStyle>
            <a:lvl1pPr>
              <a:defRPr/>
            </a:lvl1pPr>
          </a:lstStyle>
          <a:p>
            <a:pPr>
              <a:defRPr/>
            </a:pPr>
            <a:fld id="{FB728150-5B12-4E1B-B9C2-AA8DEB5DB19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dt" sz="half" idx="10"/>
          </p:nvPr>
        </p:nvSpPr>
        <p:spPr>
          <a:ln/>
        </p:spPr>
        <p:txBody>
          <a:bodyPr/>
          <a:lstStyle>
            <a:lvl1pPr>
              <a:defRPr/>
            </a:lvl1pPr>
          </a:lstStyle>
          <a:p>
            <a:pPr>
              <a:defRPr/>
            </a:pPr>
            <a:endParaRPr lang="en-US"/>
          </a:p>
        </p:txBody>
      </p:sp>
      <p:sp>
        <p:nvSpPr>
          <p:cNvPr id="4" name="Rectangle 9"/>
          <p:cNvSpPr>
            <a:spLocks noGrp="1" noChangeArrowheads="1"/>
          </p:cNvSpPr>
          <p:nvPr>
            <p:ph type="ftr" sz="quarter" idx="11"/>
          </p:nvPr>
        </p:nvSpPr>
        <p:spPr>
          <a:ln/>
        </p:spPr>
        <p:txBody>
          <a:bodyPr/>
          <a:lstStyle>
            <a:lvl1pPr>
              <a:defRPr/>
            </a:lvl1pPr>
          </a:lstStyle>
          <a:p>
            <a:pPr>
              <a:defRPr/>
            </a:pPr>
            <a:endParaRPr lang="en-US"/>
          </a:p>
        </p:txBody>
      </p:sp>
      <p:sp>
        <p:nvSpPr>
          <p:cNvPr id="5" name="Rectangle 10"/>
          <p:cNvSpPr>
            <a:spLocks noGrp="1" noChangeArrowheads="1"/>
          </p:cNvSpPr>
          <p:nvPr>
            <p:ph type="sldNum" sz="quarter" idx="12"/>
          </p:nvPr>
        </p:nvSpPr>
        <p:spPr>
          <a:ln/>
        </p:spPr>
        <p:txBody>
          <a:bodyPr/>
          <a:lstStyle>
            <a:lvl1pPr>
              <a:defRPr/>
            </a:lvl1pPr>
          </a:lstStyle>
          <a:p>
            <a:pPr>
              <a:defRPr/>
            </a:pPr>
            <a:fld id="{A432C6B2-D7AA-412C-B368-4FD27E691B8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en-US"/>
          </a:p>
        </p:txBody>
      </p:sp>
      <p:sp>
        <p:nvSpPr>
          <p:cNvPr id="3" name="Rectangle 9"/>
          <p:cNvSpPr>
            <a:spLocks noGrp="1" noChangeArrowheads="1"/>
          </p:cNvSpPr>
          <p:nvPr>
            <p:ph type="ftr" sz="quarter" idx="11"/>
          </p:nvPr>
        </p:nvSpPr>
        <p:spPr>
          <a:ln/>
        </p:spPr>
        <p:txBody>
          <a:bodyPr/>
          <a:lstStyle>
            <a:lvl1pPr>
              <a:defRPr/>
            </a:lvl1pPr>
          </a:lstStyle>
          <a:p>
            <a:pPr>
              <a:defRPr/>
            </a:pPr>
            <a:endParaRPr lang="en-US"/>
          </a:p>
        </p:txBody>
      </p:sp>
      <p:sp>
        <p:nvSpPr>
          <p:cNvPr id="4" name="Rectangle 10"/>
          <p:cNvSpPr>
            <a:spLocks noGrp="1" noChangeArrowheads="1"/>
          </p:cNvSpPr>
          <p:nvPr>
            <p:ph type="sldNum" sz="quarter" idx="12"/>
          </p:nvPr>
        </p:nvSpPr>
        <p:spPr>
          <a:ln/>
        </p:spPr>
        <p:txBody>
          <a:bodyPr/>
          <a:lstStyle>
            <a:lvl1pPr>
              <a:defRPr/>
            </a:lvl1pPr>
          </a:lstStyle>
          <a:p>
            <a:pPr>
              <a:defRPr/>
            </a:pPr>
            <a:fld id="{4599BFB2-717B-47BD-942C-B068601BF55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87428098-D0AD-4AD4-BBAD-509852B6FA6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7FF307AF-B66C-4E99-ACB1-BAD9D6781D9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52400"/>
            <a:ext cx="8686800" cy="6096000"/>
            <a:chOff x="0" y="96"/>
            <a:chExt cx="5472" cy="3840"/>
          </a:xfrm>
        </p:grpSpPr>
        <p:sp>
          <p:nvSpPr>
            <p:cNvPr id="4099" name="AutoShape 3"/>
            <p:cNvSpPr>
              <a:spLocks noChangeArrowheads="1"/>
            </p:cNvSpPr>
            <p:nvPr/>
          </p:nvSpPr>
          <p:spPr bwMode="auto">
            <a:xfrm>
              <a:off x="240" y="336"/>
              <a:ext cx="5232" cy="3600"/>
            </a:xfrm>
            <a:prstGeom prst="roundRect">
              <a:avLst>
                <a:gd name="adj" fmla="val 13727"/>
              </a:avLst>
            </a:prstGeom>
            <a:noFill/>
            <a:ln w="50800">
              <a:solidFill>
                <a:schemeClr val="bg2"/>
              </a:solidFill>
              <a:round/>
              <a:headEnd/>
              <a:tailEnd/>
            </a:ln>
            <a:effectLst/>
          </p:spPr>
          <p:txBody>
            <a:bodyPr wrap="none" anchor="ctr"/>
            <a:lstStyle/>
            <a:p>
              <a:pPr eaLnBrk="1" hangingPunct="1">
                <a:defRPr/>
              </a:pPr>
              <a:endParaRPr lang="en-US" sz="2400">
                <a:effectLst/>
                <a:latin typeface="Times New Roman" pitchFamily="18" charset="0"/>
              </a:endParaRPr>
            </a:p>
          </p:txBody>
        </p:sp>
        <p:sp>
          <p:nvSpPr>
            <p:cNvPr id="4100" name="AutoShape 4"/>
            <p:cNvSpPr>
              <a:spLocks noChangeArrowheads="1"/>
            </p:cNvSpPr>
            <p:nvPr/>
          </p:nvSpPr>
          <p:spPr bwMode="blackWhite">
            <a:xfrm>
              <a:off x="0" y="96"/>
              <a:ext cx="5376" cy="768"/>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6499" y="0"/>
                </a:cxn>
                <a:cxn ang="0">
                  <a:pos x="7000" y="500"/>
                </a:cxn>
                <a:cxn ang="0">
                  <a:pos x="6500" y="1000"/>
                </a:cxn>
                <a:cxn ang="0">
                  <a:pos x="0" y="1000"/>
                </a:cxn>
              </a:cxnLst>
              <a:rect l="T0" t="T1" r="T2" b="T3"/>
              <a:pathLst>
                <a:path w="7000" h="1000">
                  <a:moveTo>
                    <a:pt x="0" y="0"/>
                  </a:moveTo>
                  <a:lnTo>
                    <a:pt x="6499" y="0"/>
                  </a:lnTo>
                  <a:cubicBezTo>
                    <a:pt x="6776" y="0"/>
                    <a:pt x="7000" y="223"/>
                    <a:pt x="7000" y="500"/>
                  </a:cubicBezTo>
                  <a:cubicBezTo>
                    <a:pt x="7000" y="776"/>
                    <a:pt x="6776" y="999"/>
                    <a:pt x="6500" y="1000"/>
                  </a:cubicBezTo>
                  <a:lnTo>
                    <a:pt x="0" y="1000"/>
                  </a:lnTo>
                  <a:close/>
                </a:path>
              </a:pathLst>
            </a:custGeom>
            <a:solidFill>
              <a:schemeClr val="folHlink"/>
            </a:solidFill>
            <a:ln w="9525">
              <a:noFill/>
              <a:miter lim="800000"/>
              <a:headEnd/>
              <a:tailEnd/>
            </a:ln>
          </p:spPr>
          <p:txBody>
            <a:bodyPr/>
            <a:lstStyle/>
            <a:p>
              <a:pPr algn="l" eaLnBrk="1" hangingPunct="1">
                <a:defRPr/>
              </a:pPr>
              <a:endParaRPr lang="en-US" sz="2400">
                <a:effectLst/>
                <a:latin typeface="Times New Roman" pitchFamily="18" charset="0"/>
              </a:endParaRPr>
            </a:p>
          </p:txBody>
        </p:sp>
        <p:sp>
          <p:nvSpPr>
            <p:cNvPr id="4101" name="Line 5"/>
            <p:cNvSpPr>
              <a:spLocks noChangeShapeType="1"/>
            </p:cNvSpPr>
            <p:nvPr/>
          </p:nvSpPr>
          <p:spPr bwMode="auto">
            <a:xfrm>
              <a:off x="0" y="768"/>
              <a:ext cx="5088" cy="0"/>
            </a:xfrm>
            <a:prstGeom prst="line">
              <a:avLst/>
            </a:prstGeom>
            <a:noFill/>
            <a:ln w="38100">
              <a:solidFill>
                <a:schemeClr val="bg1"/>
              </a:solidFill>
              <a:round/>
              <a:headEnd/>
              <a:tailEnd/>
            </a:ln>
            <a:effectLst/>
          </p:spPr>
          <p:txBody>
            <a:bodyPr/>
            <a:lstStyle/>
            <a:p>
              <a:pPr>
                <a:defRPr/>
              </a:pPr>
              <a:endParaRPr lang="en-US"/>
            </a:p>
          </p:txBody>
        </p:sp>
      </p:grpSp>
      <p:sp>
        <p:nvSpPr>
          <p:cNvPr id="1027" name="Rectangle 6"/>
          <p:cNvSpPr>
            <a:spLocks noGrp="1" noChangeArrowheads="1"/>
          </p:cNvSpPr>
          <p:nvPr>
            <p:ph type="title"/>
          </p:nvPr>
        </p:nvSpPr>
        <p:spPr bwMode="auto">
          <a:xfrm>
            <a:off x="195263" y="228600"/>
            <a:ext cx="8015287"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7"/>
          <p:cNvSpPr>
            <a:spLocks noGrp="1" noChangeArrowheads="1"/>
          </p:cNvSpPr>
          <p:nvPr>
            <p:ph type="body" idx="1"/>
          </p:nvPr>
        </p:nvSpPr>
        <p:spPr bwMode="auto">
          <a:xfrm>
            <a:off x="609600" y="1600200"/>
            <a:ext cx="79248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4" name="Rectangle 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smtClean="0">
                <a:effectLst/>
              </a:defRPr>
            </a:lvl1pPr>
          </a:lstStyle>
          <a:p>
            <a:pPr>
              <a:defRPr/>
            </a:pPr>
            <a:endParaRPr lang="en-US"/>
          </a:p>
        </p:txBody>
      </p:sp>
      <p:sp>
        <p:nvSpPr>
          <p:cNvPr id="4105" name="Rectangle 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effectLst/>
              </a:defRPr>
            </a:lvl1pPr>
          </a:lstStyle>
          <a:p>
            <a:pPr>
              <a:defRPr/>
            </a:pPr>
            <a:endParaRPr lang="en-US"/>
          </a:p>
        </p:txBody>
      </p:sp>
      <p:sp>
        <p:nvSpPr>
          <p:cNvPr id="4106" name="Rectangle 10"/>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effectLst/>
                <a:latin typeface="Arial Black" pitchFamily="34" charset="0"/>
              </a:defRPr>
            </a:lvl1pPr>
          </a:lstStyle>
          <a:p>
            <a:pPr>
              <a:defRPr/>
            </a:pPr>
            <a:fld id="{6F2A8198-2F60-4129-B4D6-555A605239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defRPr>
      </a:lvl2pPr>
      <a:lvl3pPr algn="l" rtl="0" eaLnBrk="0" fontAlgn="base" hangingPunct="0">
        <a:spcBef>
          <a:spcPct val="0"/>
        </a:spcBef>
        <a:spcAft>
          <a:spcPct val="0"/>
        </a:spcAft>
        <a:defRPr sz="4200">
          <a:solidFill>
            <a:schemeClr val="tx2"/>
          </a:solidFill>
          <a:latin typeface="Arial" charset="0"/>
        </a:defRPr>
      </a:lvl3pPr>
      <a:lvl4pPr algn="l" rtl="0" eaLnBrk="0" fontAlgn="base" hangingPunct="0">
        <a:spcBef>
          <a:spcPct val="0"/>
        </a:spcBef>
        <a:spcAft>
          <a:spcPct val="0"/>
        </a:spcAft>
        <a:defRPr sz="4200">
          <a:solidFill>
            <a:schemeClr val="tx2"/>
          </a:solidFill>
          <a:latin typeface="Arial" charset="0"/>
        </a:defRPr>
      </a:lvl4pPr>
      <a:lvl5pPr algn="l" rtl="0" eaLnBrk="0" fontAlgn="base" hangingPunct="0">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pitchFamily="2" charset="2"/>
        <a:buChar char="l"/>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hlink"/>
        </a:buClr>
        <a:buSzPct val="60000"/>
        <a:buFont typeface="Wingdings" pitchFamily="2" charset="2"/>
        <a:buChar char="l"/>
        <a:defRPr sz="2000">
          <a:solidFill>
            <a:schemeClr val="tx1"/>
          </a:solidFill>
          <a:latin typeface="+mn-lt"/>
        </a:defRPr>
      </a:lvl4pPr>
      <a:lvl5pPr marL="2057400" indent="-228600" algn="l" rtl="0" eaLnBrk="0" fontAlgn="base" hangingPunct="0">
        <a:spcBef>
          <a:spcPct val="20000"/>
        </a:spcBef>
        <a:spcAft>
          <a:spcPct val="0"/>
        </a:spcAft>
        <a:buClr>
          <a:schemeClr val="bg2"/>
        </a:buClr>
        <a:buSzPct val="40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6pPr>
      <a:lvl7pPr marL="29718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7pPr>
      <a:lvl8pPr marL="34290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8pPr>
      <a:lvl9pPr marL="38862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algn="ctr" eaLnBrk="1" hangingPunct="1"/>
            <a:r>
              <a:rPr lang="en-US" smtClean="0"/>
              <a:t>Chapter 2:  Understanding Understanding</a:t>
            </a:r>
          </a:p>
        </p:txBody>
      </p:sp>
      <p:sp>
        <p:nvSpPr>
          <p:cNvPr id="3075" name="Rectangle 3"/>
          <p:cNvSpPr>
            <a:spLocks noGrp="1" noChangeArrowheads="1"/>
          </p:cNvSpPr>
          <p:nvPr>
            <p:ph type="subTitle" idx="1"/>
          </p:nvPr>
        </p:nvSpPr>
        <p:spPr/>
        <p:txBody>
          <a:bodyPr/>
          <a:lstStyle/>
          <a:p>
            <a:pPr eaLnBrk="1" hangingPunct="1"/>
            <a:r>
              <a:rPr lang="en-US" sz="2800" smtClean="0"/>
              <a:t>“Education:  That which discloses to the wise and disguises from the foolish their lack of understanding.”- Ambrose Pierce</a:t>
            </a:r>
          </a:p>
        </p:txBody>
      </p:sp>
      <p:sp>
        <p:nvSpPr>
          <p:cNvPr id="3076" name="Text Box 4"/>
          <p:cNvSpPr txBox="1">
            <a:spLocks noChangeArrowheads="1"/>
          </p:cNvSpPr>
          <p:nvPr/>
        </p:nvSpPr>
        <p:spPr bwMode="auto">
          <a:xfrm>
            <a:off x="304800" y="5638800"/>
            <a:ext cx="8458200" cy="1061829"/>
          </a:xfrm>
          <a:prstGeom prst="rect">
            <a:avLst/>
          </a:prstGeom>
          <a:noFill/>
          <a:ln w="9525">
            <a:noFill/>
            <a:miter lim="800000"/>
            <a:headEnd/>
            <a:tailEnd/>
          </a:ln>
        </p:spPr>
        <p:txBody>
          <a:bodyPr wrap="square">
            <a:spAutoFit/>
          </a:bodyPr>
          <a:lstStyle/>
          <a:p>
            <a:pPr>
              <a:spcBef>
                <a:spcPct val="50000"/>
              </a:spcBef>
            </a:pPr>
            <a:r>
              <a:rPr lang="en-US" b="1" dirty="0">
                <a:effectLst/>
              </a:rPr>
              <a:t>Interpreted by Dr. Rich Hawkins and Dr. Deborah </a:t>
            </a:r>
            <a:r>
              <a:rPr lang="en-US" b="1" dirty="0" err="1" smtClean="0">
                <a:effectLst/>
              </a:rPr>
              <a:t>DeLuca</a:t>
            </a:r>
            <a:r>
              <a:rPr lang="en-US" b="1" dirty="0" smtClean="0">
                <a:effectLst/>
              </a:rPr>
              <a:t/>
            </a:r>
            <a:br>
              <a:rPr lang="en-US" b="1" dirty="0" smtClean="0">
                <a:effectLst/>
              </a:rPr>
            </a:br>
            <a:r>
              <a:rPr lang="en-US" dirty="0" smtClean="0"/>
              <a:t>Presented </a:t>
            </a:r>
            <a:r>
              <a:rPr lang="en-US" dirty="0" err="1" smtClean="0"/>
              <a:t>By:Laura</a:t>
            </a:r>
            <a:r>
              <a:rPr lang="en-US" dirty="0" smtClean="0"/>
              <a:t> Mastrogiovanni</a:t>
            </a:r>
          </a:p>
          <a:p>
            <a:pPr>
              <a:spcBef>
                <a:spcPct val="50000"/>
              </a:spcBef>
            </a:pPr>
            <a:endParaRPr lang="en-US" b="1" dirty="0">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t>Example #1</a:t>
            </a:r>
          </a:p>
        </p:txBody>
      </p:sp>
      <p:sp>
        <p:nvSpPr>
          <p:cNvPr id="12291" name="Rectangle 3"/>
          <p:cNvSpPr>
            <a:spLocks noGrp="1" noChangeArrowheads="1"/>
          </p:cNvSpPr>
          <p:nvPr>
            <p:ph type="body" idx="1"/>
          </p:nvPr>
        </p:nvSpPr>
        <p:spPr/>
        <p:txBody>
          <a:bodyPr/>
          <a:lstStyle/>
          <a:p>
            <a:pPr eaLnBrk="1" hangingPunct="1"/>
            <a:r>
              <a:rPr lang="en-US" sz="2800" smtClean="0"/>
              <a:t>First you arrange things into groups.  Of course one pile may be enough, depending on how much there is to do; but some things definitely need to be separated from the others.  A mistake here can be expensive; it is better to do too few things at once than too many.  The procedure does not take long; when it is finished, you arrange the things into different groups again, so that they can be put away where they belong</a:t>
            </a:r>
          </a:p>
        </p:txBody>
      </p:sp>
      <p:sp>
        <p:nvSpPr>
          <p:cNvPr id="25604" name="Text Box 4"/>
          <p:cNvSpPr txBox="1">
            <a:spLocks noChangeArrowheads="1"/>
          </p:cNvSpPr>
          <p:nvPr/>
        </p:nvSpPr>
        <p:spPr bwMode="auto">
          <a:xfrm>
            <a:off x="7239000" y="6324600"/>
            <a:ext cx="1219200" cy="366713"/>
          </a:xfrm>
          <a:prstGeom prst="rect">
            <a:avLst/>
          </a:prstGeom>
          <a:noFill/>
          <a:ln w="9525">
            <a:noFill/>
            <a:miter lim="800000"/>
            <a:headEnd/>
            <a:tailEnd/>
          </a:ln>
          <a:effectLst/>
        </p:spPr>
        <p:txBody>
          <a:bodyPr>
            <a:spAutoFit/>
          </a:bodyPr>
          <a:lstStyle/>
          <a:p>
            <a:pPr>
              <a:spcBef>
                <a:spcPct val="50000"/>
              </a:spcBef>
              <a:defRPr/>
            </a:pPr>
            <a:r>
              <a:rPr lang="en-US">
                <a:effectLst>
                  <a:outerShdw blurRad="38100" dist="38100" dir="2700000" algn="tl">
                    <a:srgbClr val="C0C0C0"/>
                  </a:outerShdw>
                </a:effectLst>
              </a:rPr>
              <a:t>p.39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mtClean="0"/>
              <a:t>Irony</a:t>
            </a:r>
          </a:p>
        </p:txBody>
      </p:sp>
      <p:sp>
        <p:nvSpPr>
          <p:cNvPr id="13315" name="Rectangle 3"/>
          <p:cNvSpPr>
            <a:spLocks noGrp="1" noChangeArrowheads="1"/>
          </p:cNvSpPr>
          <p:nvPr>
            <p:ph type="body" idx="1"/>
          </p:nvPr>
        </p:nvSpPr>
        <p:spPr>
          <a:xfrm>
            <a:off x="609600" y="1447800"/>
            <a:ext cx="7924800" cy="4343400"/>
          </a:xfrm>
        </p:spPr>
        <p:txBody>
          <a:bodyPr/>
          <a:lstStyle/>
          <a:p>
            <a:pPr eaLnBrk="1" hangingPunct="1">
              <a:lnSpc>
                <a:spcPct val="80000"/>
              </a:lnSpc>
            </a:pPr>
            <a:r>
              <a:rPr lang="en-US" sz="2800" b="1" smtClean="0"/>
              <a:t>The first passage is a vague account of doing laundry.  More generally, the goal in understanding is to take whatever you are given to produce or find something of significance – to use what we have in memory but to go beyond the facts and approaches to use them </a:t>
            </a:r>
            <a:r>
              <a:rPr lang="en-US" sz="2800" b="1" i="1" smtClean="0"/>
              <a:t>mindfully.</a:t>
            </a:r>
          </a:p>
          <a:p>
            <a:pPr eaLnBrk="1" hangingPunct="1">
              <a:lnSpc>
                <a:spcPct val="80000"/>
              </a:lnSpc>
            </a:pPr>
            <a:r>
              <a:rPr lang="en-US" sz="2800" b="1" smtClean="0"/>
              <a:t>By contrast, when we want  students to “know” the key events of medieval history, to be effective touch typists, or to be competent players of specific musical pieces, the focus is on a set of facts, skills, and procedures that must be</a:t>
            </a:r>
            <a:r>
              <a:rPr lang="en-US" sz="2800" b="1" i="1" smtClean="0"/>
              <a:t> “learned by heart” – </a:t>
            </a:r>
            <a:r>
              <a:rPr lang="en-US" sz="2800" b="1" smtClean="0"/>
              <a:t>a revealing phrase!</a:t>
            </a:r>
          </a:p>
        </p:txBody>
      </p:sp>
      <p:sp>
        <p:nvSpPr>
          <p:cNvPr id="26628" name="Text Box 4"/>
          <p:cNvSpPr txBox="1">
            <a:spLocks noChangeArrowheads="1"/>
          </p:cNvSpPr>
          <p:nvPr/>
        </p:nvSpPr>
        <p:spPr bwMode="auto">
          <a:xfrm>
            <a:off x="7239000" y="6324600"/>
            <a:ext cx="1219200" cy="366713"/>
          </a:xfrm>
          <a:prstGeom prst="rect">
            <a:avLst/>
          </a:prstGeom>
          <a:noFill/>
          <a:ln w="9525">
            <a:noFill/>
            <a:miter lim="800000"/>
            <a:headEnd/>
            <a:tailEnd/>
          </a:ln>
          <a:effectLst/>
        </p:spPr>
        <p:txBody>
          <a:bodyPr>
            <a:spAutoFit/>
          </a:bodyPr>
          <a:lstStyle/>
          <a:p>
            <a:pPr>
              <a:spcBef>
                <a:spcPct val="50000"/>
              </a:spcBef>
              <a:defRPr/>
            </a:pPr>
            <a:r>
              <a:rPr lang="en-US">
                <a:effectLst>
                  <a:outerShdw blurRad="38100" dist="38100" dir="2700000" algn="tl">
                    <a:srgbClr val="C0C0C0"/>
                  </a:outerShdw>
                </a:effectLst>
              </a:rPr>
              <a:t>p.39</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ctrTitle"/>
          </p:nvPr>
        </p:nvSpPr>
        <p:spPr/>
        <p:txBody>
          <a:bodyPr/>
          <a:lstStyle/>
          <a:p>
            <a:pPr algn="ctr" eaLnBrk="1" hangingPunct="1"/>
            <a:r>
              <a:rPr lang="en-US" smtClean="0"/>
              <a:t>W. Edwards Deming</a:t>
            </a:r>
          </a:p>
        </p:txBody>
      </p:sp>
      <p:sp>
        <p:nvSpPr>
          <p:cNvPr id="14339" name="Rectangle 5"/>
          <p:cNvSpPr>
            <a:spLocks noGrp="1" noChangeArrowheads="1"/>
          </p:cNvSpPr>
          <p:nvPr>
            <p:ph type="subTitle" idx="1"/>
          </p:nvPr>
        </p:nvSpPr>
        <p:spPr/>
        <p:txBody>
          <a:bodyPr/>
          <a:lstStyle/>
          <a:p>
            <a:pPr eaLnBrk="1" hangingPunct="1"/>
            <a:r>
              <a:rPr lang="en-US" smtClean="0"/>
              <a:t>Without theoretical understanding there is no true learning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t>Bloom (1956)…</a:t>
            </a:r>
          </a:p>
        </p:txBody>
      </p:sp>
      <p:sp>
        <p:nvSpPr>
          <p:cNvPr id="15363" name="Rectangle 3"/>
          <p:cNvSpPr>
            <a:spLocks noGrp="1" noChangeArrowheads="1"/>
          </p:cNvSpPr>
          <p:nvPr>
            <p:ph type="body" idx="1"/>
          </p:nvPr>
        </p:nvSpPr>
        <p:spPr/>
        <p:txBody>
          <a:bodyPr/>
          <a:lstStyle/>
          <a:p>
            <a:pPr eaLnBrk="1" hangingPunct="1">
              <a:lnSpc>
                <a:spcPct val="80000"/>
              </a:lnSpc>
            </a:pPr>
            <a:r>
              <a:rPr lang="en-US" sz="2800" smtClean="0"/>
              <a:t>Understanding is the ability to marshal skills and facts wisely and appropriately, through effective application, analysis, synthesis, and evaluation.</a:t>
            </a:r>
          </a:p>
          <a:p>
            <a:pPr eaLnBrk="1" hangingPunct="1">
              <a:lnSpc>
                <a:spcPct val="80000"/>
              </a:lnSpc>
            </a:pPr>
            <a:r>
              <a:rPr lang="en-US" sz="2800" smtClean="0"/>
              <a:t>Therefore, doing something correctly is not, by itself, evidence of understanding. It might have been by accident or done by rote.  </a:t>
            </a:r>
          </a:p>
          <a:p>
            <a:pPr eaLnBrk="1" hangingPunct="1">
              <a:lnSpc>
                <a:spcPct val="80000"/>
              </a:lnSpc>
            </a:pPr>
            <a:r>
              <a:rPr lang="en-US" sz="2800" smtClean="0"/>
              <a:t>To understand is to have done it in the right way, often reflected in being able to explain why a particular skill, approach, or body of knowledge is or is not appropriate in a particular situation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Or, as Richard Strong taught us</a:t>
            </a:r>
          </a:p>
        </p:txBody>
      </p:sp>
      <p:sp>
        <p:nvSpPr>
          <p:cNvPr id="16387" name="Rectangle 3"/>
          <p:cNvSpPr>
            <a:spLocks noGrp="1" noChangeArrowheads="1"/>
          </p:cNvSpPr>
          <p:nvPr>
            <p:ph type="body" idx="1"/>
          </p:nvPr>
        </p:nvSpPr>
        <p:spPr/>
        <p:txBody>
          <a:bodyPr/>
          <a:lstStyle/>
          <a:p>
            <a:pPr eaLnBrk="1" hangingPunct="1"/>
            <a:r>
              <a:rPr lang="en-US" smtClean="0"/>
              <a:t>You know when a student understand something when they can:</a:t>
            </a:r>
          </a:p>
          <a:p>
            <a:pPr lvl="1" eaLnBrk="1" hangingPunct="1"/>
            <a:r>
              <a:rPr lang="en-US" smtClean="0"/>
              <a:t>Define it</a:t>
            </a:r>
          </a:p>
          <a:p>
            <a:pPr lvl="1" eaLnBrk="1" hangingPunct="1"/>
            <a:r>
              <a:rPr lang="en-US" smtClean="0"/>
              <a:t>Create a picture of what it is</a:t>
            </a:r>
          </a:p>
          <a:p>
            <a:pPr lvl="1" eaLnBrk="1" hangingPunct="1"/>
            <a:r>
              <a:rPr lang="en-US" smtClean="0"/>
              <a:t>Create a picture of what it is not</a:t>
            </a:r>
          </a:p>
          <a:p>
            <a:pPr lvl="1" eaLnBrk="1" hangingPunct="1"/>
            <a:r>
              <a:rPr lang="en-US" smtClean="0"/>
              <a:t>Attributes</a:t>
            </a:r>
          </a:p>
          <a:p>
            <a:pPr lvl="1" eaLnBrk="1" hangingPunct="1"/>
            <a:r>
              <a:rPr lang="en-US" smtClean="0"/>
              <a:t>Use vocabulary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Practical Examples</a:t>
            </a:r>
          </a:p>
        </p:txBody>
      </p:sp>
      <p:sp>
        <p:nvSpPr>
          <p:cNvPr id="17411" name="Rectangle 3"/>
          <p:cNvSpPr>
            <a:spLocks noGrp="1" noChangeArrowheads="1"/>
          </p:cNvSpPr>
          <p:nvPr>
            <p:ph type="body" idx="1"/>
          </p:nvPr>
        </p:nvSpPr>
        <p:spPr/>
        <p:txBody>
          <a:bodyPr/>
          <a:lstStyle/>
          <a:p>
            <a:pPr eaLnBrk="1" hangingPunct="1"/>
            <a:r>
              <a:rPr lang="en-US" smtClean="0"/>
              <a:t>Think of a story</a:t>
            </a:r>
          </a:p>
          <a:p>
            <a:pPr lvl="1" eaLnBrk="1" hangingPunct="1"/>
            <a:r>
              <a:rPr lang="en-US" smtClean="0"/>
              <a:t>The words are the facts</a:t>
            </a:r>
          </a:p>
          <a:p>
            <a:pPr lvl="2" eaLnBrk="1" hangingPunct="1"/>
            <a:r>
              <a:rPr lang="en-US" smtClean="0"/>
              <a:t>We can look at each word and say we know it</a:t>
            </a:r>
          </a:p>
          <a:p>
            <a:pPr lvl="1" eaLnBrk="1" hangingPunct="1"/>
            <a:r>
              <a:rPr lang="en-US" smtClean="0"/>
              <a:t>The meaning of the story is open for discussion</a:t>
            </a:r>
          </a:p>
          <a:p>
            <a:pPr lvl="2" eaLnBrk="1" hangingPunct="1"/>
            <a:r>
              <a:rPr lang="en-US" smtClean="0"/>
              <a:t>Read between the lines</a:t>
            </a:r>
          </a:p>
          <a:p>
            <a:pPr lvl="2" eaLnBrk="1" hangingPunct="1"/>
            <a:r>
              <a:rPr lang="en-US" smtClean="0"/>
              <a:t>Inference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ctrTitle"/>
          </p:nvPr>
        </p:nvSpPr>
        <p:spPr/>
        <p:txBody>
          <a:bodyPr/>
          <a:lstStyle/>
          <a:p>
            <a:pPr eaLnBrk="1" hangingPunct="1"/>
            <a:r>
              <a:rPr lang="en-US" smtClean="0"/>
              <a:t>Understanding as Transferability</a:t>
            </a:r>
          </a:p>
        </p:txBody>
      </p:sp>
      <p:sp>
        <p:nvSpPr>
          <p:cNvPr id="18435" name="Rectangle 5"/>
          <p:cNvSpPr>
            <a:spLocks noGrp="1" noChangeArrowheads="1"/>
          </p:cNvSpPr>
          <p:nvPr>
            <p:ph type="subTitle" idx="1"/>
          </p:nvPr>
        </p:nvSpPr>
        <p:spPr/>
        <p:txBody>
          <a:bodyPr/>
          <a:lstStyle/>
          <a:p>
            <a:pPr eaLnBrk="1" hangingPunct="1"/>
            <a:r>
              <a:rPr lang="en-US" sz="2800" smtClean="0"/>
              <a:t>The story of two different music classes taught by two different teachers as seen through the eyes of the same students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5"/>
          <p:cNvSpPr>
            <a:spLocks noGrp="1" noChangeArrowheads="1"/>
          </p:cNvSpPr>
          <p:nvPr>
            <p:ph type="title"/>
          </p:nvPr>
        </p:nvSpPr>
        <p:spPr/>
        <p:txBody>
          <a:bodyPr/>
          <a:lstStyle/>
          <a:p>
            <a:pPr eaLnBrk="1" hangingPunct="1"/>
            <a:r>
              <a:rPr lang="en-US" smtClean="0"/>
              <a:t>Understanding as Transferability</a:t>
            </a:r>
          </a:p>
        </p:txBody>
      </p:sp>
      <p:sp>
        <p:nvSpPr>
          <p:cNvPr id="19459" name="Rectangle 6"/>
          <p:cNvSpPr>
            <a:spLocks noGrp="1" noChangeArrowheads="1"/>
          </p:cNvSpPr>
          <p:nvPr>
            <p:ph type="body" idx="1"/>
          </p:nvPr>
        </p:nvSpPr>
        <p:spPr/>
        <p:txBody>
          <a:bodyPr/>
          <a:lstStyle/>
          <a:p>
            <a:pPr eaLnBrk="1" hangingPunct="1"/>
            <a:r>
              <a:rPr lang="en-US" sz="2800" b="1" smtClean="0"/>
              <a:t>Dewey (1933):</a:t>
            </a:r>
            <a:r>
              <a:rPr lang="en-US" sz="2800" smtClean="0"/>
              <a:t> </a:t>
            </a:r>
          </a:p>
          <a:p>
            <a:pPr lvl="1" eaLnBrk="1" hangingPunct="1"/>
            <a:r>
              <a:rPr lang="en-US" sz="2400" b="1" smtClean="0"/>
              <a:t>It would be impossible to over-estimate the educational importance of arriving at conceptions; that is, meanings that are general because applicable in a great variety of different instances in spite of their difference…They are known points of reference by which we get our bearings when we are plunged into the strange and unknown…Without this conceptualizing, nothing is gained that can be carried over to the better understanding of new experiences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Understanding as Transferability</a:t>
            </a:r>
          </a:p>
        </p:txBody>
      </p:sp>
      <p:sp>
        <p:nvSpPr>
          <p:cNvPr id="20483" name="Rectangle 3"/>
          <p:cNvSpPr>
            <a:spLocks noGrp="1" noChangeArrowheads="1"/>
          </p:cNvSpPr>
          <p:nvPr>
            <p:ph type="body" idx="1"/>
          </p:nvPr>
        </p:nvSpPr>
        <p:spPr/>
        <p:txBody>
          <a:bodyPr/>
          <a:lstStyle/>
          <a:p>
            <a:pPr eaLnBrk="1" hangingPunct="1"/>
            <a:r>
              <a:rPr lang="en-US" b="1" smtClean="0"/>
              <a:t>Berenbaum(1988): </a:t>
            </a:r>
          </a:p>
          <a:p>
            <a:pPr lvl="1" eaLnBrk="1" hangingPunct="1"/>
            <a:r>
              <a:rPr lang="en-US" b="1" smtClean="0"/>
              <a:t>Baking without an understanding of the ingredients and how they work is like baking blindfolded…sometimes everything works.  But when it doesn’t you have to guess at how to change it…It is this understanding which enables me to be both creative and successful.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z="3800" smtClean="0"/>
              <a:t>Understanding as Transferability – or lack thereof</a:t>
            </a:r>
          </a:p>
        </p:txBody>
      </p:sp>
      <p:sp>
        <p:nvSpPr>
          <p:cNvPr id="21507" name="Rectangle 3"/>
          <p:cNvSpPr>
            <a:spLocks noGrp="1" noChangeArrowheads="1"/>
          </p:cNvSpPr>
          <p:nvPr>
            <p:ph type="body" idx="1"/>
          </p:nvPr>
        </p:nvSpPr>
        <p:spPr/>
        <p:txBody>
          <a:bodyPr/>
          <a:lstStyle/>
          <a:p>
            <a:pPr eaLnBrk="1" hangingPunct="1"/>
            <a:r>
              <a:rPr lang="en-US" b="1" smtClean="0"/>
              <a:t>Global Studies Regents</a:t>
            </a:r>
          </a:p>
          <a:p>
            <a:pPr lvl="1" eaLnBrk="1" hangingPunct="1"/>
            <a:r>
              <a:rPr lang="en-US" b="1" smtClean="0"/>
              <a:t>Over time, the Regents always had DBQ asking students to explain the impact of geography on economy.</a:t>
            </a:r>
          </a:p>
          <a:p>
            <a:pPr lvl="1" eaLnBrk="1" hangingPunct="1"/>
            <a:r>
              <a:rPr lang="en-US" b="1" smtClean="0"/>
              <a:t>One year, the question was inverted to ask, “What is the impact of economy on geography?”</a:t>
            </a:r>
          </a:p>
          <a:p>
            <a:pPr lvl="1" eaLnBrk="1" hangingPunct="1"/>
            <a:r>
              <a:rPr lang="en-US" b="1" smtClean="0"/>
              <a:t>What happened?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ctrTitle"/>
          </p:nvPr>
        </p:nvSpPr>
        <p:spPr/>
        <p:txBody>
          <a:bodyPr/>
          <a:lstStyle/>
          <a:p>
            <a:pPr eaLnBrk="1" hangingPunct="1"/>
            <a:r>
              <a:rPr lang="en-US" sz="4200" smtClean="0"/>
              <a:t>What is the difference between knowledge and understanding?</a:t>
            </a:r>
          </a:p>
        </p:txBody>
      </p:sp>
      <p:sp>
        <p:nvSpPr>
          <p:cNvPr id="4099" name="Rectangle 5"/>
          <p:cNvSpPr>
            <a:spLocks noGrp="1" noChangeArrowheads="1"/>
          </p:cNvSpPr>
          <p:nvPr>
            <p:ph type="subTitle" idx="1"/>
          </p:nvPr>
        </p:nvSpPr>
        <p:spPr/>
        <p:txBody>
          <a:bodyPr/>
          <a:lstStyle/>
          <a:p>
            <a:pPr eaLnBrk="1" hangingPunct="1"/>
            <a:r>
              <a:rPr lang="en-US" smtClean="0"/>
              <a:t>An essential question for twenty-first teaching and learning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z="3800" smtClean="0"/>
              <a:t>Understanding as Transferability – or lack thereof</a:t>
            </a:r>
          </a:p>
        </p:txBody>
      </p:sp>
      <p:sp>
        <p:nvSpPr>
          <p:cNvPr id="22531" name="Rectangle 3"/>
          <p:cNvSpPr>
            <a:spLocks noGrp="1" noChangeArrowheads="1"/>
          </p:cNvSpPr>
          <p:nvPr>
            <p:ph type="body" idx="1"/>
          </p:nvPr>
        </p:nvSpPr>
        <p:spPr>
          <a:xfrm>
            <a:off x="609600" y="1600200"/>
            <a:ext cx="8077200" cy="5029200"/>
          </a:xfrm>
        </p:spPr>
        <p:txBody>
          <a:bodyPr/>
          <a:lstStyle/>
          <a:p>
            <a:pPr eaLnBrk="1" hangingPunct="1"/>
            <a:r>
              <a:rPr lang="en-US" b="1" smtClean="0"/>
              <a:t>NYS Math Regents</a:t>
            </a:r>
          </a:p>
          <a:p>
            <a:pPr lvl="1" eaLnBrk="1" hangingPunct="1"/>
            <a:r>
              <a:rPr lang="en-US" b="1" smtClean="0"/>
              <a:t>To get from his school to his home, Jamel travels 5.0 miles east and then 4.0 miles north.  When Sheila goes to her home from the same high school, she  travels 8.0 miles east and 2 miles south.  What is the measure of the shortest distance, to the nearest tenth of a mile, between Jamal’s home and Sheila's home? </a:t>
            </a:r>
            <a:r>
              <a:rPr lang="en-US" b="1" i="1" smtClean="0"/>
              <a:t>(The use of the accompanying grid is optional.)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z="3800" smtClean="0"/>
              <a:t>Understanding as Transferability – or lack thereof</a:t>
            </a:r>
          </a:p>
        </p:txBody>
      </p:sp>
      <p:sp>
        <p:nvSpPr>
          <p:cNvPr id="23555" name="Rectangle 3"/>
          <p:cNvSpPr>
            <a:spLocks noGrp="1" noChangeArrowheads="1"/>
          </p:cNvSpPr>
          <p:nvPr>
            <p:ph type="body" idx="1"/>
          </p:nvPr>
        </p:nvSpPr>
        <p:spPr>
          <a:xfrm>
            <a:off x="609600" y="1600200"/>
            <a:ext cx="8077200" cy="5029200"/>
          </a:xfrm>
        </p:spPr>
        <p:txBody>
          <a:bodyPr/>
          <a:lstStyle/>
          <a:p>
            <a:pPr eaLnBrk="1" hangingPunct="1"/>
            <a:r>
              <a:rPr lang="en-US" b="1" smtClean="0"/>
              <a:t>NYS Math Regents</a:t>
            </a:r>
          </a:p>
          <a:p>
            <a:pPr lvl="1" eaLnBrk="1" hangingPunct="1"/>
            <a:r>
              <a:rPr lang="en-US" b="1" smtClean="0"/>
              <a:t>The failure of even our best students to transfer their learning is most evident in Mathematics</a:t>
            </a:r>
          </a:p>
          <a:p>
            <a:pPr lvl="1" eaLnBrk="1" hangingPunct="1"/>
            <a:r>
              <a:rPr lang="en-US" b="1" smtClean="0"/>
              <a:t>FYI, two-thirds of students got this wrong.</a:t>
            </a:r>
          </a:p>
          <a:p>
            <a:pPr lvl="1" eaLnBrk="1" hangingPunct="1"/>
            <a:r>
              <a:rPr lang="en-US" b="1" smtClean="0"/>
              <a:t>It is about the “application” of the Pythagorean Theorem A</a:t>
            </a:r>
            <a:r>
              <a:rPr lang="en-US" b="1" baseline="30000" smtClean="0"/>
              <a:t>2 +</a:t>
            </a:r>
            <a:r>
              <a:rPr lang="en-US" b="1" smtClean="0"/>
              <a:t> B</a:t>
            </a:r>
            <a:r>
              <a:rPr lang="en-US" b="1" baseline="30000" smtClean="0"/>
              <a:t>2 = </a:t>
            </a:r>
            <a:r>
              <a:rPr lang="en-US" b="1" smtClean="0"/>
              <a:t>C</a:t>
            </a:r>
            <a:r>
              <a:rPr lang="en-US" b="1" baseline="30000" smtClean="0"/>
              <a:t>2</a:t>
            </a:r>
          </a:p>
          <a:p>
            <a:pPr lvl="1" eaLnBrk="1" hangingPunct="1"/>
            <a:r>
              <a:rPr lang="en-US" b="1" smtClean="0"/>
              <a:t>Groups of two, solve the prior problem</a:t>
            </a:r>
            <a:endParaRPr lang="en-US" b="1" i="1"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mtClean="0"/>
              <a:t>Understanding as Transferability</a:t>
            </a:r>
          </a:p>
        </p:txBody>
      </p:sp>
      <p:sp>
        <p:nvSpPr>
          <p:cNvPr id="24579" name="Rectangle 3"/>
          <p:cNvSpPr>
            <a:spLocks noGrp="1" noChangeArrowheads="1"/>
          </p:cNvSpPr>
          <p:nvPr>
            <p:ph type="body" idx="1"/>
          </p:nvPr>
        </p:nvSpPr>
        <p:spPr/>
        <p:txBody>
          <a:bodyPr/>
          <a:lstStyle/>
          <a:p>
            <a:pPr eaLnBrk="1" hangingPunct="1">
              <a:lnSpc>
                <a:spcPct val="90000"/>
              </a:lnSpc>
            </a:pPr>
            <a:r>
              <a:rPr lang="en-US" smtClean="0"/>
              <a:t>Is it any wonder that students do not </a:t>
            </a:r>
            <a:r>
              <a:rPr lang="en-US" i="1" smtClean="0"/>
              <a:t>understand</a:t>
            </a:r>
            <a:r>
              <a:rPr lang="en-US" smtClean="0"/>
              <a:t> what they supposedly </a:t>
            </a:r>
            <a:r>
              <a:rPr lang="en-US" i="1" smtClean="0"/>
              <a:t>know</a:t>
            </a:r>
            <a:r>
              <a:rPr lang="en-US" smtClean="0"/>
              <a:t>?</a:t>
            </a:r>
          </a:p>
          <a:p>
            <a:pPr eaLnBrk="1" hangingPunct="1">
              <a:lnSpc>
                <a:spcPct val="90000"/>
              </a:lnSpc>
            </a:pPr>
            <a:r>
              <a:rPr lang="en-US" smtClean="0"/>
              <a:t>Few educators seem to realize is that drilling students for state tests is a </a:t>
            </a:r>
            <a:r>
              <a:rPr lang="en-US" b="1" i="1" smtClean="0"/>
              <a:t>FAILING</a:t>
            </a:r>
            <a:r>
              <a:rPr lang="en-US" smtClean="0"/>
              <a:t> strategy!  Stop it, dammit!</a:t>
            </a:r>
          </a:p>
          <a:p>
            <a:pPr eaLnBrk="1" hangingPunct="1">
              <a:lnSpc>
                <a:spcPct val="90000"/>
              </a:lnSpc>
            </a:pPr>
            <a:r>
              <a:rPr lang="en-US" smtClean="0"/>
              <a:t>Question:</a:t>
            </a:r>
          </a:p>
          <a:p>
            <a:pPr lvl="1" eaLnBrk="1" hangingPunct="1">
              <a:lnSpc>
                <a:spcPct val="90000"/>
              </a:lnSpc>
            </a:pPr>
            <a:r>
              <a:rPr lang="en-US" smtClean="0"/>
              <a:t>Is it possible to teach in alignment with assessments and teach for understanding? Please discuss.  Explain you answers.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mtClean="0"/>
              <a:t>Understanding as a Noun</a:t>
            </a:r>
          </a:p>
        </p:txBody>
      </p:sp>
      <p:sp>
        <p:nvSpPr>
          <p:cNvPr id="25603" name="Rectangle 3"/>
          <p:cNvSpPr>
            <a:spLocks noGrp="1" noChangeArrowheads="1"/>
          </p:cNvSpPr>
          <p:nvPr>
            <p:ph type="body" idx="1"/>
          </p:nvPr>
        </p:nvSpPr>
        <p:spPr/>
        <p:txBody>
          <a:bodyPr/>
          <a:lstStyle/>
          <a:p>
            <a:pPr eaLnBrk="1" hangingPunct="1">
              <a:lnSpc>
                <a:spcPct val="80000"/>
              </a:lnSpc>
            </a:pPr>
            <a:r>
              <a:rPr lang="en-US" sz="2800" smtClean="0"/>
              <a:t>Understand(ing) has a verb meaning and a noun meaning</a:t>
            </a:r>
          </a:p>
          <a:p>
            <a:pPr eaLnBrk="1" hangingPunct="1">
              <a:lnSpc>
                <a:spcPct val="80000"/>
              </a:lnSpc>
            </a:pPr>
            <a:r>
              <a:rPr lang="en-US" sz="2800" smtClean="0"/>
              <a:t>To </a:t>
            </a:r>
            <a:r>
              <a:rPr lang="en-US" sz="2800" i="1" smtClean="0"/>
              <a:t>understand</a:t>
            </a:r>
            <a:r>
              <a:rPr lang="en-US" sz="2800" smtClean="0"/>
              <a:t> a topic or subject is to be able to </a:t>
            </a:r>
            <a:r>
              <a:rPr lang="en-US" sz="2800" i="1" smtClean="0"/>
              <a:t>use</a:t>
            </a:r>
            <a:r>
              <a:rPr lang="en-US" sz="2800" smtClean="0"/>
              <a:t> (or “apply” in Bloom’s sense) knowledge and skill wisely and effectively.</a:t>
            </a:r>
          </a:p>
          <a:p>
            <a:pPr eaLnBrk="1" hangingPunct="1">
              <a:lnSpc>
                <a:spcPct val="80000"/>
              </a:lnSpc>
            </a:pPr>
            <a:r>
              <a:rPr lang="en-US" sz="2800" smtClean="0"/>
              <a:t>An </a:t>
            </a:r>
            <a:r>
              <a:rPr lang="en-US" sz="2800" i="1" smtClean="0"/>
              <a:t>understanding</a:t>
            </a:r>
            <a:r>
              <a:rPr lang="en-US" sz="2800" smtClean="0"/>
              <a:t> is the successful result of trying to understand – the resultant grasp of an </a:t>
            </a:r>
            <a:r>
              <a:rPr lang="en-US" sz="2800" i="1" smtClean="0"/>
              <a:t>unobvious</a:t>
            </a:r>
            <a:r>
              <a:rPr lang="en-US" sz="2800" smtClean="0"/>
              <a:t> idea, an inference that makes meaning of many discrete (and perhaps seemingly insignificant) elements of knowledge.</a:t>
            </a:r>
          </a:p>
        </p:txBody>
      </p:sp>
      <p:sp>
        <p:nvSpPr>
          <p:cNvPr id="41988" name="Text Box 4"/>
          <p:cNvSpPr txBox="1">
            <a:spLocks noChangeArrowheads="1"/>
          </p:cNvSpPr>
          <p:nvPr/>
        </p:nvSpPr>
        <p:spPr bwMode="auto">
          <a:xfrm>
            <a:off x="7772400" y="6324600"/>
            <a:ext cx="838200" cy="366713"/>
          </a:xfrm>
          <a:prstGeom prst="rect">
            <a:avLst/>
          </a:prstGeom>
          <a:noFill/>
          <a:ln w="9525">
            <a:noFill/>
            <a:miter lim="800000"/>
            <a:headEnd/>
            <a:tailEnd/>
          </a:ln>
          <a:effectLst/>
        </p:spPr>
        <p:txBody>
          <a:bodyPr>
            <a:spAutoFit/>
          </a:bodyPr>
          <a:lstStyle/>
          <a:p>
            <a:pPr>
              <a:spcBef>
                <a:spcPct val="50000"/>
              </a:spcBef>
              <a:defRPr/>
            </a:pPr>
            <a:r>
              <a:rPr lang="en-US">
                <a:effectLst>
                  <a:outerShdw blurRad="38100" dist="38100" dir="2700000" algn="tl">
                    <a:srgbClr val="C0C0C0"/>
                  </a:outerShdw>
                </a:effectLst>
              </a:rPr>
              <a:t>p. 43</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z="3800" smtClean="0"/>
              <a:t>Explicit Instruction is Key to Transferability</a:t>
            </a:r>
          </a:p>
        </p:txBody>
      </p:sp>
      <p:sp>
        <p:nvSpPr>
          <p:cNvPr id="26627" name="Rectangle 3"/>
          <p:cNvSpPr>
            <a:spLocks noGrp="1" noChangeArrowheads="1"/>
          </p:cNvSpPr>
          <p:nvPr>
            <p:ph type="body" idx="1"/>
          </p:nvPr>
        </p:nvSpPr>
        <p:spPr/>
        <p:txBody>
          <a:bodyPr/>
          <a:lstStyle/>
          <a:p>
            <a:pPr eaLnBrk="1" hangingPunct="1"/>
            <a:r>
              <a:rPr lang="en-US" smtClean="0"/>
              <a:t>With deliberate and explicit instruction in how to transfer ( and assessments that demand such transfer), the learner must take what were initially bits of knowledge with no clear structure or power and come to see them as part of a larger, more meaningful, and more useful system.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z="3800" smtClean="0"/>
              <a:t>Explicit Instruction is Key to Transferability</a:t>
            </a:r>
          </a:p>
        </p:txBody>
      </p:sp>
      <p:sp>
        <p:nvSpPr>
          <p:cNvPr id="27651" name="Rectangle 3"/>
          <p:cNvSpPr>
            <a:spLocks noGrp="1" noChangeArrowheads="1"/>
          </p:cNvSpPr>
          <p:nvPr>
            <p:ph type="body" idx="1"/>
          </p:nvPr>
        </p:nvSpPr>
        <p:spPr/>
        <p:txBody>
          <a:bodyPr/>
          <a:lstStyle/>
          <a:p>
            <a:pPr eaLnBrk="1" hangingPunct="1"/>
            <a:r>
              <a:rPr lang="en-US" smtClean="0"/>
              <a:t>Without lessons designed  to bring ideas to life, concepts such as honor, manifest destiny, or the water cycle remain empty phrases to be memorized, depriving learners of the realization that ideas have power.  </a:t>
            </a:r>
          </a:p>
          <a:p>
            <a:pPr eaLnBrk="1" hangingPunct="1"/>
            <a:r>
              <a:rPr lang="en-US" smtClean="0"/>
              <a:t>Discuss MLK’s “I have a Dream speech”</a:t>
            </a:r>
          </a:p>
          <a:p>
            <a:pPr eaLnBrk="1" hangingPunct="1"/>
            <a:r>
              <a:rPr lang="en-US" smtClean="0"/>
              <a:t>Discuss anti-bullying programs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Grp="1" noChangeArrowheads="1"/>
          </p:cNvSpPr>
          <p:nvPr>
            <p:ph type="title"/>
          </p:nvPr>
        </p:nvSpPr>
        <p:spPr/>
        <p:txBody>
          <a:bodyPr/>
          <a:lstStyle/>
          <a:p>
            <a:pPr eaLnBrk="1" hangingPunct="1"/>
            <a:r>
              <a:rPr lang="en-US" smtClean="0"/>
              <a:t>Bransford, Brown, &amp; Cocking</a:t>
            </a:r>
          </a:p>
        </p:txBody>
      </p:sp>
      <p:sp>
        <p:nvSpPr>
          <p:cNvPr id="45061" name="Text Box 5"/>
          <p:cNvSpPr txBox="1">
            <a:spLocks noChangeArrowheads="1"/>
          </p:cNvSpPr>
          <p:nvPr/>
        </p:nvSpPr>
        <p:spPr bwMode="auto">
          <a:xfrm>
            <a:off x="762000" y="1524000"/>
            <a:ext cx="8001000" cy="4789488"/>
          </a:xfrm>
          <a:prstGeom prst="rect">
            <a:avLst/>
          </a:prstGeom>
          <a:noFill/>
          <a:ln w="9525">
            <a:noFill/>
            <a:miter lim="800000"/>
            <a:headEnd/>
            <a:tailEnd/>
          </a:ln>
          <a:effectLst/>
        </p:spPr>
        <p:txBody>
          <a:bodyPr>
            <a:spAutoFit/>
          </a:bodyPr>
          <a:lstStyle/>
          <a:p>
            <a:pPr algn="l">
              <a:spcBef>
                <a:spcPct val="50000"/>
              </a:spcBef>
              <a:defRPr/>
            </a:pPr>
            <a:r>
              <a:rPr lang="en-US" sz="2800">
                <a:effectLst>
                  <a:outerShdw blurRad="38100" dist="38100" dir="2700000" algn="tl">
                    <a:srgbClr val="C0C0C0"/>
                  </a:outerShdw>
                </a:effectLst>
                <a:latin typeface="Times New Roman" pitchFamily="18" charset="0"/>
              </a:rPr>
              <a:t>Teaching specific topics or skills without making clear their context in the broader fundamental structure of a field of knowledge is uneconomical…An understanding of fundamental principles and ideas appears to be the main road to adequate transfer of training.  To understand something as a specific instance of a more general case – which is what understanding a more fundamental structure means – is to have learned not only a specific thing but also model for understanding other things like it that one may encounter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Thoughts on transferability </a:t>
            </a:r>
          </a:p>
        </p:txBody>
      </p:sp>
      <p:sp>
        <p:nvSpPr>
          <p:cNvPr id="29699" name="Rectangle 3"/>
          <p:cNvSpPr>
            <a:spLocks noGrp="1" noChangeArrowheads="1"/>
          </p:cNvSpPr>
          <p:nvPr>
            <p:ph type="body" idx="1"/>
          </p:nvPr>
        </p:nvSpPr>
        <p:spPr/>
        <p:txBody>
          <a:bodyPr/>
          <a:lstStyle/>
          <a:p>
            <a:pPr eaLnBrk="1" hangingPunct="1"/>
            <a:r>
              <a:rPr lang="en-US" smtClean="0"/>
              <a:t>Transfer must be the aim of ALL teaching in school – it is not an option – because when we teach , we can address only a relatively small sample of the entire subject matter</a:t>
            </a:r>
          </a:p>
          <a:p>
            <a:pPr eaLnBrk="1" hangingPunct="1"/>
            <a:r>
              <a:rPr lang="en-US" smtClean="0"/>
              <a:t>Do you teach a “mile wide and an inch deep” or, an inch wide and a mile deep?”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t>Teaching for Transfer</a:t>
            </a:r>
          </a:p>
        </p:txBody>
      </p:sp>
      <p:sp>
        <p:nvSpPr>
          <p:cNvPr id="30723" name="Rectangle 3"/>
          <p:cNvSpPr>
            <a:spLocks noGrp="1" noChangeArrowheads="1"/>
          </p:cNvSpPr>
          <p:nvPr>
            <p:ph type="body" idx="1"/>
          </p:nvPr>
        </p:nvSpPr>
        <p:spPr/>
        <p:txBody>
          <a:bodyPr/>
          <a:lstStyle/>
          <a:p>
            <a:pPr eaLnBrk="1" hangingPunct="1"/>
            <a:r>
              <a:rPr lang="en-US" smtClean="0"/>
              <a:t>Socratic Method</a:t>
            </a:r>
          </a:p>
          <a:p>
            <a:pPr eaLnBrk="1" hangingPunct="1"/>
            <a:r>
              <a:rPr lang="en-US" smtClean="0"/>
              <a:t>Reflection and Generation</a:t>
            </a:r>
          </a:p>
          <a:p>
            <a:pPr eaLnBrk="1" hangingPunct="1"/>
            <a:r>
              <a:rPr lang="en-US" smtClean="0"/>
              <a:t>Teach (and lead) with Inquiry</a:t>
            </a:r>
          </a:p>
          <a:p>
            <a:pPr eaLnBrk="1" hangingPunct="1"/>
            <a:r>
              <a:rPr lang="en-US" smtClean="0"/>
              <a:t>Higher-order questioning skills</a:t>
            </a:r>
          </a:p>
          <a:p>
            <a:pPr lvl="1" eaLnBrk="1" hangingPunct="1"/>
            <a:r>
              <a:rPr lang="en-US" smtClean="0"/>
              <a:t>Five Why’s</a:t>
            </a:r>
          </a:p>
          <a:p>
            <a:pPr lvl="2" eaLnBrk="1" hangingPunct="1"/>
            <a:r>
              <a:rPr lang="en-US" smtClean="0"/>
              <a:t>Why is that so?  Why do we think that? What justifies such a view? What’s the evidence? What’s the argument?  What are the assumptions?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The Expert Blind Spot</a:t>
            </a:r>
          </a:p>
        </p:txBody>
      </p:sp>
      <p:sp>
        <p:nvSpPr>
          <p:cNvPr id="31747" name="Rectangle 3"/>
          <p:cNvSpPr>
            <a:spLocks noGrp="1" noChangeArrowheads="1"/>
          </p:cNvSpPr>
          <p:nvPr>
            <p:ph type="body" idx="1"/>
          </p:nvPr>
        </p:nvSpPr>
        <p:spPr/>
        <p:txBody>
          <a:bodyPr/>
          <a:lstStyle/>
          <a:p>
            <a:pPr eaLnBrk="1" hangingPunct="1">
              <a:lnSpc>
                <a:spcPct val="80000"/>
              </a:lnSpc>
            </a:pPr>
            <a:r>
              <a:rPr lang="en-US" sz="2400" b="1" smtClean="0"/>
              <a:t>Teaching for transfer</a:t>
            </a:r>
          </a:p>
          <a:p>
            <a:pPr lvl="1" eaLnBrk="1" hangingPunct="1">
              <a:lnSpc>
                <a:spcPct val="80000"/>
              </a:lnSpc>
            </a:pPr>
            <a:r>
              <a:rPr lang="en-US" sz="2000" b="1" i="1" smtClean="0"/>
              <a:t>Effective</a:t>
            </a:r>
            <a:r>
              <a:rPr lang="en-US" sz="2000" b="1" smtClean="0"/>
              <a:t> but is it </a:t>
            </a:r>
            <a:r>
              <a:rPr lang="en-US" sz="2000" b="1" i="1" smtClean="0"/>
              <a:t>Efficient</a:t>
            </a:r>
            <a:r>
              <a:rPr lang="en-US" sz="2000" b="1" smtClean="0"/>
              <a:t>?</a:t>
            </a:r>
          </a:p>
          <a:p>
            <a:pPr eaLnBrk="1" hangingPunct="1">
              <a:lnSpc>
                <a:spcPct val="80000"/>
              </a:lnSpc>
            </a:pPr>
            <a:r>
              <a:rPr lang="en-US" sz="2400" b="1" smtClean="0"/>
              <a:t>Educators fail to understand understanding when we think that coverage works</a:t>
            </a:r>
          </a:p>
          <a:p>
            <a:pPr eaLnBrk="1" hangingPunct="1">
              <a:lnSpc>
                <a:spcPct val="80000"/>
              </a:lnSpc>
            </a:pPr>
            <a:r>
              <a:rPr lang="en-US" sz="2400" b="1" smtClean="0"/>
              <a:t>Our learning disability, promulgated by educational culture, is often expressed as, </a:t>
            </a:r>
          </a:p>
          <a:p>
            <a:pPr eaLnBrk="1" hangingPunct="1">
              <a:lnSpc>
                <a:spcPct val="80000"/>
              </a:lnSpc>
              <a:buFont typeface="Wingdings" pitchFamily="2" charset="2"/>
              <a:buNone/>
            </a:pPr>
            <a:r>
              <a:rPr lang="en-US" sz="2400" b="1" smtClean="0"/>
              <a:t>   “If I cover it clearly, they will “get it” and be able to call upon it in the future.  The more I cover, therefore the more they will learn, and the better they’ll do on the tests.”   </a:t>
            </a:r>
            <a:r>
              <a:rPr lang="en-US" sz="2400" b="1" smtClean="0">
                <a:solidFill>
                  <a:srgbClr val="FF0000"/>
                </a:solidFill>
              </a:rPr>
              <a:t>Oy! An ABBA if ever there was one.</a:t>
            </a:r>
          </a:p>
          <a:p>
            <a:pPr lvl="1" eaLnBrk="1" hangingPunct="1">
              <a:lnSpc>
                <a:spcPct val="80000"/>
              </a:lnSpc>
            </a:pPr>
            <a:r>
              <a:rPr lang="en-US" sz="2000" b="1" smtClean="0"/>
              <a:t>A perfect example of circular logic built upon a false  indicator.</a:t>
            </a:r>
          </a:p>
          <a:p>
            <a:pPr lvl="1" eaLnBrk="1" hangingPunct="1">
              <a:lnSpc>
                <a:spcPct val="80000"/>
              </a:lnSpc>
            </a:pPr>
            <a:r>
              <a:rPr lang="en-US" sz="2000" b="1" smtClean="0">
                <a:solidFill>
                  <a:srgbClr val="FF0000"/>
                </a:solidFill>
              </a:rPr>
              <a:t>The “yield” from coverage is quite low for most students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mtClean="0"/>
              <a:t>Ultimate Irony</a:t>
            </a:r>
          </a:p>
        </p:txBody>
      </p:sp>
      <p:sp>
        <p:nvSpPr>
          <p:cNvPr id="5123" name="Rectangle 3"/>
          <p:cNvSpPr>
            <a:spLocks noGrp="1" noChangeArrowheads="1"/>
          </p:cNvSpPr>
          <p:nvPr>
            <p:ph type="body" idx="1"/>
          </p:nvPr>
        </p:nvSpPr>
        <p:spPr/>
        <p:txBody>
          <a:bodyPr/>
          <a:lstStyle/>
          <a:p>
            <a:pPr eaLnBrk="1" hangingPunct="1"/>
            <a:r>
              <a:rPr lang="en-US" smtClean="0"/>
              <a:t>“…though we all claim as teachers to seek student understanding of the content, we may not adequately understand this goal.” (p.35)</a:t>
            </a:r>
          </a:p>
          <a:p>
            <a:pPr eaLnBrk="1" hangingPunct="1"/>
            <a:r>
              <a:rPr lang="en-US" smtClean="0"/>
              <a:t>Bloom’s Taxonomy (1956)</a:t>
            </a:r>
          </a:p>
          <a:p>
            <a:pPr lvl="1" eaLnBrk="1" hangingPunct="1"/>
            <a:r>
              <a:rPr lang="en-US" smtClean="0"/>
              <a:t>Designed to classify and clarify the range of possible intellectual objectives, from the cognitively easy to the difficult; it was meant to classify degrees of understanding.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z="3800" smtClean="0"/>
              <a:t>Does your school have a “learning disability?”</a:t>
            </a:r>
          </a:p>
        </p:txBody>
      </p:sp>
      <p:sp>
        <p:nvSpPr>
          <p:cNvPr id="32771" name="Rectangle 3"/>
          <p:cNvSpPr>
            <a:spLocks noGrp="1" noChangeArrowheads="1"/>
          </p:cNvSpPr>
          <p:nvPr>
            <p:ph type="body" idx="1"/>
          </p:nvPr>
        </p:nvSpPr>
        <p:spPr/>
        <p:txBody>
          <a:bodyPr/>
          <a:lstStyle/>
          <a:p>
            <a:pPr eaLnBrk="1" hangingPunct="1">
              <a:lnSpc>
                <a:spcPct val="90000"/>
              </a:lnSpc>
            </a:pPr>
            <a:r>
              <a:rPr lang="en-US" smtClean="0"/>
              <a:t>How many times have you said any of the following to students:</a:t>
            </a:r>
          </a:p>
          <a:p>
            <a:pPr lvl="1" eaLnBrk="1" hangingPunct="1">
              <a:lnSpc>
                <a:spcPct val="90000"/>
              </a:lnSpc>
            </a:pPr>
            <a:r>
              <a:rPr lang="en-US" smtClean="0"/>
              <a:t>Didn’t they teach you anything last year?</a:t>
            </a:r>
          </a:p>
          <a:p>
            <a:pPr lvl="1" eaLnBrk="1" hangingPunct="1">
              <a:lnSpc>
                <a:spcPct val="90000"/>
              </a:lnSpc>
            </a:pPr>
            <a:r>
              <a:rPr lang="en-US" smtClean="0"/>
              <a:t>Who was your teacher last year?</a:t>
            </a:r>
          </a:p>
          <a:p>
            <a:pPr lvl="1" eaLnBrk="1" hangingPunct="1">
              <a:lnSpc>
                <a:spcPct val="90000"/>
              </a:lnSpc>
            </a:pPr>
            <a:r>
              <a:rPr lang="en-US" smtClean="0"/>
              <a:t>Did you actually take ________ last year?</a:t>
            </a:r>
          </a:p>
          <a:p>
            <a:pPr lvl="1" eaLnBrk="1" hangingPunct="1">
              <a:lnSpc>
                <a:spcPct val="90000"/>
              </a:lnSpc>
            </a:pPr>
            <a:r>
              <a:rPr lang="en-US" smtClean="0"/>
              <a:t>Were you in our school last year? </a:t>
            </a:r>
          </a:p>
          <a:p>
            <a:pPr lvl="1" eaLnBrk="1" hangingPunct="1">
              <a:lnSpc>
                <a:spcPct val="90000"/>
              </a:lnSpc>
            </a:pPr>
            <a:r>
              <a:rPr lang="en-US" smtClean="0"/>
              <a:t>But it is so obvious!!!</a:t>
            </a:r>
          </a:p>
          <a:p>
            <a:pPr eaLnBrk="1" hangingPunct="1">
              <a:lnSpc>
                <a:spcPct val="90000"/>
              </a:lnSpc>
            </a:pPr>
            <a:r>
              <a:rPr lang="en-US" smtClean="0"/>
              <a:t>Or, “I just don’t have enough time to cover everything I need to cover!”  duh!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95263" y="228600"/>
            <a:ext cx="8567737" cy="914400"/>
          </a:xfrm>
        </p:spPr>
        <p:txBody>
          <a:bodyPr/>
          <a:lstStyle/>
          <a:p>
            <a:pPr eaLnBrk="1" hangingPunct="1"/>
            <a:r>
              <a:rPr lang="en-US" sz="3800" smtClean="0"/>
              <a:t>Evidence of “teaching for coverage?”</a:t>
            </a:r>
          </a:p>
        </p:txBody>
      </p:sp>
      <p:sp>
        <p:nvSpPr>
          <p:cNvPr id="50179" name="Rectangle 3"/>
          <p:cNvSpPr>
            <a:spLocks noGrp="1" noChangeArrowheads="1"/>
          </p:cNvSpPr>
          <p:nvPr>
            <p:ph type="body" idx="1"/>
          </p:nvPr>
        </p:nvSpPr>
        <p:spPr>
          <a:xfrm>
            <a:off x="609600" y="1600200"/>
            <a:ext cx="8001000" cy="4724400"/>
          </a:xfrm>
        </p:spPr>
        <p:txBody>
          <a:bodyPr/>
          <a:lstStyle/>
          <a:p>
            <a:pPr eaLnBrk="1" hangingPunct="1">
              <a:lnSpc>
                <a:spcPct val="90000"/>
              </a:lnSpc>
            </a:pPr>
            <a:r>
              <a:rPr lang="en-US" sz="2800" smtClean="0"/>
              <a:t>Unreliable predictive value of test scores on future success</a:t>
            </a:r>
          </a:p>
          <a:p>
            <a:pPr eaLnBrk="1" hangingPunct="1">
              <a:lnSpc>
                <a:spcPct val="90000"/>
              </a:lnSpc>
            </a:pPr>
            <a:r>
              <a:rPr lang="en-US" sz="2800" smtClean="0"/>
              <a:t>Lack of reliability between class grades and assessment scores</a:t>
            </a:r>
          </a:p>
          <a:p>
            <a:pPr eaLnBrk="1" hangingPunct="1">
              <a:lnSpc>
                <a:spcPct val="90000"/>
              </a:lnSpc>
            </a:pPr>
            <a:r>
              <a:rPr lang="en-US" sz="2800" smtClean="0"/>
              <a:t>Unequal distribution of test scores on a grade level or in a department</a:t>
            </a:r>
          </a:p>
          <a:p>
            <a:pPr eaLnBrk="1" hangingPunct="1">
              <a:lnSpc>
                <a:spcPct val="90000"/>
              </a:lnSpc>
            </a:pPr>
            <a:r>
              <a:rPr lang="en-US" sz="2800" smtClean="0"/>
              <a:t>“Best” students struggle on extended response and application questions</a:t>
            </a:r>
          </a:p>
          <a:p>
            <a:pPr eaLnBrk="1" hangingPunct="1">
              <a:lnSpc>
                <a:spcPct val="90000"/>
              </a:lnSpc>
            </a:pPr>
            <a:r>
              <a:rPr lang="en-US" sz="2800" smtClean="0"/>
              <a:t>Local assessments rely on a child’s ability to “remember” facts as opposed to apply knowledge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animEffect transition="in" filter="box(in)">
                                      <p:cBhvr>
                                        <p:cTn id="7" dur="500"/>
                                        <p:tgtEl>
                                          <p:spTgt spid="501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0179">
                                            <p:txEl>
                                              <p:pRg st="1" end="1"/>
                                            </p:txEl>
                                          </p:spTgt>
                                        </p:tgtEl>
                                        <p:attrNameLst>
                                          <p:attrName>style.visibility</p:attrName>
                                        </p:attrNameLst>
                                      </p:cBhvr>
                                      <p:to>
                                        <p:strVal val="visible"/>
                                      </p:to>
                                    </p:set>
                                    <p:animEffect transition="in" filter="box(in)">
                                      <p:cBhvr>
                                        <p:cTn id="12" dur="500"/>
                                        <p:tgtEl>
                                          <p:spTgt spid="501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0179">
                                            <p:txEl>
                                              <p:pRg st="2" end="2"/>
                                            </p:txEl>
                                          </p:spTgt>
                                        </p:tgtEl>
                                        <p:attrNameLst>
                                          <p:attrName>style.visibility</p:attrName>
                                        </p:attrNameLst>
                                      </p:cBhvr>
                                      <p:to>
                                        <p:strVal val="visible"/>
                                      </p:to>
                                    </p:set>
                                    <p:animEffect transition="in" filter="box(in)">
                                      <p:cBhvr>
                                        <p:cTn id="17" dur="500"/>
                                        <p:tgtEl>
                                          <p:spTgt spid="5017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50179">
                                            <p:txEl>
                                              <p:pRg st="3" end="3"/>
                                            </p:txEl>
                                          </p:spTgt>
                                        </p:tgtEl>
                                        <p:attrNameLst>
                                          <p:attrName>style.visibility</p:attrName>
                                        </p:attrNameLst>
                                      </p:cBhvr>
                                      <p:to>
                                        <p:strVal val="visible"/>
                                      </p:to>
                                    </p:set>
                                    <p:animEffect transition="in" filter="box(in)">
                                      <p:cBhvr>
                                        <p:cTn id="22" dur="500"/>
                                        <p:tgtEl>
                                          <p:spTgt spid="5017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50179">
                                            <p:txEl>
                                              <p:pRg st="4" end="4"/>
                                            </p:txEl>
                                          </p:spTgt>
                                        </p:tgtEl>
                                        <p:attrNameLst>
                                          <p:attrName>style.visibility</p:attrName>
                                        </p:attrNameLst>
                                      </p:cBhvr>
                                      <p:to>
                                        <p:strVal val="visible"/>
                                      </p:to>
                                    </p:set>
                                    <p:animEffect transition="in" filter="box(in)">
                                      <p:cBhvr>
                                        <p:cTn id="27" dur="500"/>
                                        <p:tgtEl>
                                          <p:spTgt spid="501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z="3800" smtClean="0"/>
              <a:t>Evidence for Teaching for Transfer</a:t>
            </a:r>
          </a:p>
        </p:txBody>
      </p:sp>
      <p:sp>
        <p:nvSpPr>
          <p:cNvPr id="34819" name="Rectangle 3"/>
          <p:cNvSpPr>
            <a:spLocks noGrp="1" noChangeArrowheads="1"/>
          </p:cNvSpPr>
          <p:nvPr>
            <p:ph type="body" idx="1"/>
          </p:nvPr>
        </p:nvSpPr>
        <p:spPr/>
        <p:txBody>
          <a:bodyPr/>
          <a:lstStyle/>
          <a:p>
            <a:pPr eaLnBrk="1" hangingPunct="1">
              <a:lnSpc>
                <a:spcPct val="90000"/>
              </a:lnSpc>
            </a:pPr>
            <a:r>
              <a:rPr lang="en-US" smtClean="0"/>
              <a:t>Assessments are crafted to evoke transferability; finding out if students can take their learning and use it wisely, flexibly, and creatively</a:t>
            </a:r>
          </a:p>
          <a:p>
            <a:pPr eaLnBrk="1" hangingPunct="1">
              <a:lnSpc>
                <a:spcPct val="90000"/>
              </a:lnSpc>
            </a:pPr>
            <a:r>
              <a:rPr lang="en-US" smtClean="0"/>
              <a:t>A person who has understanding can cope with ambiguous challenges in which what is required does not come packaged as a straightforward cue to stimulate a single response</a:t>
            </a:r>
          </a:p>
          <a:p>
            <a:pPr eaLnBrk="1" hangingPunct="1">
              <a:lnSpc>
                <a:spcPct val="90000"/>
              </a:lnSpc>
            </a:pPr>
            <a:endParaRPr lang="en-US"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z="3800" smtClean="0"/>
              <a:t>Evidence for Teaching for Transfer</a:t>
            </a:r>
          </a:p>
        </p:txBody>
      </p:sp>
      <p:sp>
        <p:nvSpPr>
          <p:cNvPr id="35843" name="Rectangle 3"/>
          <p:cNvSpPr>
            <a:spLocks noGrp="1" noChangeArrowheads="1"/>
          </p:cNvSpPr>
          <p:nvPr>
            <p:ph type="body" idx="1"/>
          </p:nvPr>
        </p:nvSpPr>
        <p:spPr>
          <a:xfrm>
            <a:off x="609600" y="1600200"/>
            <a:ext cx="8077200" cy="4953000"/>
          </a:xfrm>
        </p:spPr>
        <p:txBody>
          <a:bodyPr/>
          <a:lstStyle/>
          <a:p>
            <a:pPr eaLnBrk="1" hangingPunct="1">
              <a:lnSpc>
                <a:spcPct val="80000"/>
              </a:lnSpc>
            </a:pPr>
            <a:r>
              <a:rPr lang="en-US" sz="2800" smtClean="0"/>
              <a:t>Assessing for students capacity to use their knowledge thoughtfully and to apply it effectively in diverse settings – that is, to </a:t>
            </a:r>
            <a:r>
              <a:rPr lang="en-US" sz="2800" i="1" smtClean="0"/>
              <a:t>do</a:t>
            </a:r>
            <a:r>
              <a:rPr lang="en-US" sz="2800" smtClean="0"/>
              <a:t> the subject</a:t>
            </a:r>
          </a:p>
          <a:p>
            <a:pPr eaLnBrk="1" hangingPunct="1">
              <a:lnSpc>
                <a:spcPct val="80000"/>
              </a:lnSpc>
            </a:pPr>
            <a:r>
              <a:rPr lang="en-US" sz="2800" smtClean="0"/>
              <a:t>Assessments contain a novel task, requiring transfer, and ideally involved contextualized and practical use of ideas.  (NCATE assessments)</a:t>
            </a:r>
          </a:p>
          <a:p>
            <a:pPr eaLnBrk="1" hangingPunct="1">
              <a:lnSpc>
                <a:spcPct val="80000"/>
              </a:lnSpc>
            </a:pPr>
            <a:r>
              <a:rPr lang="en-US" sz="2800" smtClean="0"/>
              <a:t>Use of far fewer narrow prompts that are intended to elicit the “</a:t>
            </a:r>
            <a:r>
              <a:rPr lang="en-US" sz="2800" i="1" smtClean="0"/>
              <a:t>correct” </a:t>
            </a:r>
            <a:r>
              <a:rPr lang="en-US" sz="2800" smtClean="0"/>
              <a:t>answer to a familiar question. </a:t>
            </a:r>
          </a:p>
          <a:p>
            <a:pPr eaLnBrk="1" hangingPunct="1">
              <a:lnSpc>
                <a:spcPct val="80000"/>
              </a:lnSpc>
            </a:pPr>
            <a:r>
              <a:rPr lang="en-US" sz="2800" smtClean="0"/>
              <a:t>See examples on p.49 </a:t>
            </a:r>
          </a:p>
          <a:p>
            <a:pPr eaLnBrk="1" hangingPunct="1">
              <a:lnSpc>
                <a:spcPct val="80000"/>
              </a:lnSpc>
            </a:pPr>
            <a:endParaRPr lang="en-US" sz="280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4"/>
          <p:cNvSpPr>
            <a:spLocks noGrp="1" noChangeArrowheads="1"/>
          </p:cNvSpPr>
          <p:nvPr>
            <p:ph type="ctrTitle"/>
          </p:nvPr>
        </p:nvSpPr>
        <p:spPr/>
        <p:txBody>
          <a:bodyPr/>
          <a:lstStyle/>
          <a:p>
            <a:pPr eaLnBrk="1" hangingPunct="1"/>
            <a:r>
              <a:rPr lang="en-US" smtClean="0"/>
              <a:t>Knowledge differs from Understanding</a:t>
            </a:r>
          </a:p>
        </p:txBody>
      </p:sp>
      <p:sp>
        <p:nvSpPr>
          <p:cNvPr id="36867" name="Rectangle 5"/>
          <p:cNvSpPr>
            <a:spLocks noGrp="1" noChangeArrowheads="1"/>
          </p:cNvSpPr>
          <p:nvPr>
            <p:ph type="subTitle" idx="1"/>
          </p:nvPr>
        </p:nvSpPr>
        <p:spPr/>
        <p:txBody>
          <a:bodyPr/>
          <a:lstStyle/>
          <a:p>
            <a:pPr eaLnBrk="1" hangingPunct="1"/>
            <a:r>
              <a:rPr lang="en-US" smtClean="0"/>
              <a:t>Create your own example(s) that explicitly illustrates the validity of this statement.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Grp="1" noChangeArrowheads="1"/>
          </p:cNvSpPr>
          <p:nvPr>
            <p:ph type="ctrTitle"/>
          </p:nvPr>
        </p:nvSpPr>
        <p:spPr>
          <a:xfrm>
            <a:off x="0" y="1427163"/>
            <a:ext cx="8839200" cy="1609725"/>
          </a:xfrm>
        </p:spPr>
        <p:txBody>
          <a:bodyPr/>
          <a:lstStyle/>
          <a:p>
            <a:pPr eaLnBrk="1" hangingPunct="1"/>
            <a:r>
              <a:rPr lang="en-US" smtClean="0"/>
              <a:t>Learning from Misunderstanding</a:t>
            </a:r>
          </a:p>
        </p:txBody>
      </p:sp>
      <p:sp>
        <p:nvSpPr>
          <p:cNvPr id="37891" name="Rectangle 5"/>
          <p:cNvSpPr>
            <a:spLocks noGrp="1" noChangeArrowheads="1"/>
          </p:cNvSpPr>
          <p:nvPr>
            <p:ph type="subTitle" idx="1"/>
          </p:nvPr>
        </p:nvSpPr>
        <p:spPr>
          <a:xfrm>
            <a:off x="685800" y="3441700"/>
            <a:ext cx="7315200" cy="1676400"/>
          </a:xfrm>
        </p:spPr>
        <p:txBody>
          <a:bodyPr/>
          <a:lstStyle/>
          <a:p>
            <a:pPr algn="ctr" eaLnBrk="1" hangingPunct="1"/>
            <a:r>
              <a:rPr lang="en-US" smtClean="0"/>
              <a:t>Think like “</a:t>
            </a:r>
            <a:r>
              <a:rPr lang="en-US" i="1" smtClean="0"/>
              <a:t>House, M.D</a:t>
            </a:r>
            <a:r>
              <a:rPr lang="en-US" smtClean="0"/>
              <a:t>.”   How does House learn from misunderstanding?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mtClean="0"/>
              <a:t>Learning from Misunderstanding</a:t>
            </a:r>
          </a:p>
        </p:txBody>
      </p:sp>
      <p:sp>
        <p:nvSpPr>
          <p:cNvPr id="55299" name="Rectangle 3"/>
          <p:cNvSpPr>
            <a:spLocks noGrp="1" noChangeArrowheads="1"/>
          </p:cNvSpPr>
          <p:nvPr>
            <p:ph type="body" idx="1"/>
          </p:nvPr>
        </p:nvSpPr>
        <p:spPr/>
        <p:txBody>
          <a:bodyPr/>
          <a:lstStyle/>
          <a:p>
            <a:pPr eaLnBrk="1" hangingPunct="1"/>
            <a:r>
              <a:rPr lang="en-US" smtClean="0"/>
              <a:t>Misunderstanding is not ignorance.  It is the mapping of a working idea in a plausible but incorrect way in a new situation</a:t>
            </a:r>
          </a:p>
          <a:p>
            <a:pPr eaLnBrk="1" hangingPunct="1"/>
            <a:r>
              <a:rPr lang="en-US" smtClean="0"/>
              <a:t>Paradoxically, you have to have knowledge and the ability to transfer in order to misunderstand things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 calcmode="lin" valueType="num">
                                      <p:cBhvr additive="base">
                                        <p:cTn id="7" dur="500" fill="hold"/>
                                        <p:tgtEl>
                                          <p:spTgt spid="552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52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nodeType="clickEffect">
                                  <p:stCondLst>
                                    <p:cond delay="0"/>
                                  </p:stCondLst>
                                  <p:childTnLst>
                                    <p:set>
                                      <p:cBhvr>
                                        <p:cTn id="12" dur="1" fill="hold">
                                          <p:stCondLst>
                                            <p:cond delay="0"/>
                                          </p:stCondLst>
                                        </p:cTn>
                                        <p:tgtEl>
                                          <p:spTgt spid="55299">
                                            <p:txEl>
                                              <p:pRg st="1" end="1"/>
                                            </p:txEl>
                                          </p:spTgt>
                                        </p:tgtEl>
                                        <p:attrNameLst>
                                          <p:attrName>style.visibility</p:attrName>
                                        </p:attrNameLst>
                                      </p:cBhvr>
                                      <p:to>
                                        <p:strVal val="visible"/>
                                      </p:to>
                                    </p:set>
                                    <p:anim to="" calcmode="lin" valueType="num">
                                      <p:cBhvr>
                                        <p:cTn id="13" dur="1" fill="hold"/>
                                        <p:tgtEl>
                                          <p:spTgt spid="55299">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smtClean="0"/>
              <a:t>Learning from Misunderstanding</a:t>
            </a:r>
          </a:p>
        </p:txBody>
      </p:sp>
      <p:sp>
        <p:nvSpPr>
          <p:cNvPr id="58371" name="Rectangle 3"/>
          <p:cNvSpPr>
            <a:spLocks noGrp="1" noChangeArrowheads="1"/>
          </p:cNvSpPr>
          <p:nvPr>
            <p:ph type="body" idx="1"/>
          </p:nvPr>
        </p:nvSpPr>
        <p:spPr/>
        <p:txBody>
          <a:bodyPr/>
          <a:lstStyle/>
          <a:p>
            <a:pPr eaLnBrk="1" hangingPunct="1">
              <a:lnSpc>
                <a:spcPct val="90000"/>
              </a:lnSpc>
            </a:pPr>
            <a:r>
              <a:rPr lang="en-US" sz="2800" smtClean="0"/>
              <a:t>Evidence of misunderstanding is not a mistake to be corrected, it is a diagnostic tool to be used by the teacher that indicates what the students does understand and the processes used to reach their conclusions</a:t>
            </a:r>
          </a:p>
          <a:p>
            <a:pPr eaLnBrk="1" hangingPunct="1">
              <a:lnSpc>
                <a:spcPct val="90000"/>
              </a:lnSpc>
            </a:pPr>
            <a:r>
              <a:rPr lang="en-US" sz="2800" smtClean="0"/>
              <a:t>If you </a:t>
            </a:r>
            <a:r>
              <a:rPr lang="en-US" sz="2800" i="1" smtClean="0"/>
              <a:t>lead with Inquiry</a:t>
            </a:r>
            <a:r>
              <a:rPr lang="en-US" sz="2800" smtClean="0"/>
              <a:t>, student misunderstandings allow you to diagnose root causes and begin to shift your MM’s about students as learners.  Think Iceberg – what is not obvious?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 calcmode="lin" valueType="num">
                                      <p:cBhvr additive="base">
                                        <p:cTn id="7" dur="500" fill="hold"/>
                                        <p:tgtEl>
                                          <p:spTgt spid="583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83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8371">
                                            <p:txEl>
                                              <p:pRg st="1" end="1"/>
                                            </p:txEl>
                                          </p:spTgt>
                                        </p:tgtEl>
                                        <p:attrNameLst>
                                          <p:attrName>style.visibility</p:attrName>
                                        </p:attrNameLst>
                                      </p:cBhvr>
                                      <p:to>
                                        <p:strVal val="visible"/>
                                      </p:to>
                                    </p:set>
                                    <p:anim calcmode="lin" valueType="num">
                                      <p:cBhvr additive="base">
                                        <p:cTn id="13" dur="500" fill="hold"/>
                                        <p:tgtEl>
                                          <p:spTgt spid="5837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837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sz="3800" smtClean="0"/>
              <a:t>Learning from Misunderstanding – 20 yrs of research confirms</a:t>
            </a:r>
          </a:p>
        </p:txBody>
      </p:sp>
      <p:sp>
        <p:nvSpPr>
          <p:cNvPr id="59395" name="Rectangle 3"/>
          <p:cNvSpPr>
            <a:spLocks noGrp="1" noChangeArrowheads="1"/>
          </p:cNvSpPr>
          <p:nvPr>
            <p:ph type="body" idx="1"/>
          </p:nvPr>
        </p:nvSpPr>
        <p:spPr/>
        <p:txBody>
          <a:bodyPr/>
          <a:lstStyle/>
          <a:p>
            <a:pPr eaLnBrk="1" hangingPunct="1">
              <a:lnSpc>
                <a:spcPct val="90000"/>
              </a:lnSpc>
            </a:pPr>
            <a:r>
              <a:rPr lang="en-US" smtClean="0"/>
              <a:t>Many students, even the best and the most advanced, can </a:t>
            </a:r>
            <a:r>
              <a:rPr lang="en-US" i="1" smtClean="0"/>
              <a:t>seem</a:t>
            </a:r>
            <a:r>
              <a:rPr lang="en-US" smtClean="0"/>
              <a:t> to understand their work (as revealed by tests and in-class discussion) only to later reveal significant misunderstanding of what they “learned” when follow-up questions to probe understanding are asked or application of learning is required.</a:t>
            </a:r>
          </a:p>
          <a:p>
            <a:pPr eaLnBrk="1" hangingPunct="1">
              <a:lnSpc>
                <a:spcPct val="90000"/>
              </a:lnSpc>
            </a:pPr>
            <a:r>
              <a:rPr lang="en-US" smtClean="0"/>
              <a:t>Test for yourself using Strong’s Method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anim calcmode="lin" valueType="num">
                                      <p:cBhvr additive="base">
                                        <p:cTn id="7" dur="500" fill="hold"/>
                                        <p:tgtEl>
                                          <p:spTgt spid="593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93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9395">
                                            <p:txEl>
                                              <p:pRg st="1" end="1"/>
                                            </p:txEl>
                                          </p:spTgt>
                                        </p:tgtEl>
                                        <p:attrNameLst>
                                          <p:attrName>style.visibility</p:attrName>
                                        </p:attrNameLst>
                                      </p:cBhvr>
                                      <p:to>
                                        <p:strVal val="visible"/>
                                      </p:to>
                                    </p:set>
                                    <p:anim calcmode="lin" valueType="num">
                                      <p:cBhvr additive="base">
                                        <p:cTn id="13" dur="500" fill="hold"/>
                                        <p:tgtEl>
                                          <p:spTgt spid="5939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939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sz="3800" smtClean="0"/>
              <a:t>Learning from Misunderstanding – 20 yrs of research confirms</a:t>
            </a:r>
          </a:p>
        </p:txBody>
      </p:sp>
      <p:sp>
        <p:nvSpPr>
          <p:cNvPr id="60419" name="Rectangle 3"/>
          <p:cNvSpPr>
            <a:spLocks noGrp="1" noChangeArrowheads="1"/>
          </p:cNvSpPr>
          <p:nvPr>
            <p:ph type="body" idx="1"/>
          </p:nvPr>
        </p:nvSpPr>
        <p:spPr>
          <a:xfrm>
            <a:off x="609600" y="1600200"/>
            <a:ext cx="7924800" cy="4876800"/>
          </a:xfrm>
        </p:spPr>
        <p:txBody>
          <a:bodyPr/>
          <a:lstStyle/>
          <a:p>
            <a:pPr eaLnBrk="1" hangingPunct="1">
              <a:lnSpc>
                <a:spcPct val="80000"/>
              </a:lnSpc>
            </a:pPr>
            <a:r>
              <a:rPr lang="en-US" sz="2800" smtClean="0"/>
              <a:t>Our MM’s (ABBA’s) and those of our teachers lead to misinformation.  </a:t>
            </a:r>
          </a:p>
          <a:p>
            <a:pPr eaLnBrk="1" hangingPunct="1">
              <a:lnSpc>
                <a:spcPct val="80000"/>
              </a:lnSpc>
            </a:pPr>
            <a:r>
              <a:rPr lang="en-US" sz="2800" smtClean="0"/>
              <a:t>Bacon (1620) noted that we project categories, assumptions, rules, priorities, attitudes, and matters of style onto our “reality” and then develop countless ways (schema) of “proving” out instinctive ideas to be true: “The human understanding…when it has once adopted an opinion draws all things else to support and agree with it.”</a:t>
            </a:r>
          </a:p>
          <a:p>
            <a:pPr lvl="1" eaLnBrk="1" hangingPunct="1">
              <a:lnSpc>
                <a:spcPct val="80000"/>
              </a:lnSpc>
            </a:pPr>
            <a:r>
              <a:rPr lang="en-US" sz="2400" b="1" smtClean="0"/>
              <a:t>You cannot swim until 1 hour has passed after you have eaten.</a:t>
            </a:r>
          </a:p>
          <a:p>
            <a:pPr lvl="1" eaLnBrk="1" hangingPunct="1">
              <a:lnSpc>
                <a:spcPct val="80000"/>
              </a:lnSpc>
            </a:pPr>
            <a:r>
              <a:rPr lang="en-US" sz="2400" b="1" smtClean="0"/>
              <a:t>Other myths?  See p.54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0419">
                                            <p:txEl>
                                              <p:pRg st="0" end="0"/>
                                            </p:txEl>
                                          </p:spTgt>
                                        </p:tgtEl>
                                        <p:attrNameLst>
                                          <p:attrName>style.visibility</p:attrName>
                                        </p:attrNameLst>
                                      </p:cBhvr>
                                      <p:to>
                                        <p:strVal val="visible"/>
                                      </p:to>
                                    </p:set>
                                    <p:anim calcmode="lin" valueType="num">
                                      <p:cBhvr additive="base">
                                        <p:cTn id="7" dur="500" fill="hold"/>
                                        <p:tgtEl>
                                          <p:spTgt spid="604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04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0419">
                                            <p:txEl>
                                              <p:pRg st="1" end="1"/>
                                            </p:txEl>
                                          </p:spTgt>
                                        </p:tgtEl>
                                        <p:attrNameLst>
                                          <p:attrName>style.visibility</p:attrName>
                                        </p:attrNameLst>
                                      </p:cBhvr>
                                      <p:to>
                                        <p:strVal val="visible"/>
                                      </p:to>
                                    </p:set>
                                    <p:anim calcmode="lin" valueType="num">
                                      <p:cBhvr additive="base">
                                        <p:cTn id="13" dur="500" fill="hold"/>
                                        <p:tgtEl>
                                          <p:spTgt spid="6041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041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0419">
                                            <p:txEl>
                                              <p:pRg st="2" end="2"/>
                                            </p:txEl>
                                          </p:spTgt>
                                        </p:tgtEl>
                                        <p:attrNameLst>
                                          <p:attrName>style.visibility</p:attrName>
                                        </p:attrNameLst>
                                      </p:cBhvr>
                                      <p:to>
                                        <p:strVal val="visible"/>
                                      </p:to>
                                    </p:set>
                                    <p:anim calcmode="lin" valueType="num">
                                      <p:cBhvr additive="base">
                                        <p:cTn id="19" dur="500" fill="hold"/>
                                        <p:tgtEl>
                                          <p:spTgt spid="6041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041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0419">
                                            <p:txEl>
                                              <p:pRg st="3" end="3"/>
                                            </p:txEl>
                                          </p:spTgt>
                                        </p:tgtEl>
                                        <p:attrNameLst>
                                          <p:attrName>style.visibility</p:attrName>
                                        </p:attrNameLst>
                                      </p:cBhvr>
                                      <p:to>
                                        <p:strVal val="visible"/>
                                      </p:to>
                                    </p:set>
                                    <p:anim calcmode="lin" valueType="num">
                                      <p:cBhvr additive="base">
                                        <p:cTn id="25" dur="500" fill="hold"/>
                                        <p:tgtEl>
                                          <p:spTgt spid="6041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041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mtClean="0"/>
              <a:t>Bloom’s Query</a:t>
            </a:r>
          </a:p>
        </p:txBody>
      </p:sp>
      <p:sp>
        <p:nvSpPr>
          <p:cNvPr id="6147" name="Rectangle 3"/>
          <p:cNvSpPr>
            <a:spLocks noGrp="1" noChangeArrowheads="1"/>
          </p:cNvSpPr>
          <p:nvPr>
            <p:ph type="body" idx="1"/>
          </p:nvPr>
        </p:nvSpPr>
        <p:spPr/>
        <p:txBody>
          <a:bodyPr/>
          <a:lstStyle/>
          <a:p>
            <a:pPr eaLnBrk="1" hangingPunct="1">
              <a:lnSpc>
                <a:spcPct val="80000"/>
              </a:lnSpc>
            </a:pPr>
            <a:r>
              <a:rPr lang="en-US" sz="2800" smtClean="0"/>
              <a:t>“…some teachers believe their student’s should “really understand,” others desire their students to “internalize knowledge,” still others want their students to “grasp the core or essence.” …Do they all mean the same thing? </a:t>
            </a:r>
          </a:p>
          <a:p>
            <a:pPr eaLnBrk="1" hangingPunct="1">
              <a:lnSpc>
                <a:spcPct val="80000"/>
              </a:lnSpc>
            </a:pPr>
            <a:r>
              <a:rPr lang="en-US" sz="2800" smtClean="0"/>
              <a:t>Implied by the AAAS, an understanding is a mental construct, an abstraction made by the human mind to make sense of many distinct pieces of knowledge…if a students understands, then they can provide evidence of that understanding by showing what they know and can do…</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Grp="1" noChangeArrowheads="1"/>
          </p:cNvSpPr>
          <p:nvPr>
            <p:ph type="ctrTitle"/>
          </p:nvPr>
        </p:nvSpPr>
        <p:spPr>
          <a:xfrm>
            <a:off x="0" y="1427163"/>
            <a:ext cx="8763000" cy="1609725"/>
          </a:xfrm>
        </p:spPr>
        <p:txBody>
          <a:bodyPr/>
          <a:lstStyle/>
          <a:p>
            <a:pPr eaLnBrk="1" hangingPunct="1"/>
            <a:r>
              <a:rPr lang="en-US" sz="4200" smtClean="0"/>
              <a:t>Desired results are the result of clear, explicit expression of purpose </a:t>
            </a:r>
          </a:p>
        </p:txBody>
      </p:sp>
      <p:sp>
        <p:nvSpPr>
          <p:cNvPr id="43011" name="Rectangle 5"/>
          <p:cNvSpPr>
            <a:spLocks noGrp="1" noChangeArrowheads="1"/>
          </p:cNvSpPr>
          <p:nvPr>
            <p:ph type="subTitle" idx="1"/>
          </p:nvPr>
        </p:nvSpPr>
        <p:spPr/>
        <p:txBody>
          <a:bodyPr/>
          <a:lstStyle/>
          <a:p>
            <a:pPr eaLnBrk="1" hangingPunct="1"/>
            <a:r>
              <a:rPr lang="en-US" smtClean="0"/>
              <a:t>Vision, anyone?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z="3800" smtClean="0"/>
              <a:t>Understanding as Meaningful Inferences</a:t>
            </a:r>
          </a:p>
        </p:txBody>
      </p:sp>
      <p:sp>
        <p:nvSpPr>
          <p:cNvPr id="7171" name="Rectangle 3"/>
          <p:cNvSpPr>
            <a:spLocks noGrp="1" noChangeArrowheads="1"/>
          </p:cNvSpPr>
          <p:nvPr>
            <p:ph type="body" idx="1"/>
          </p:nvPr>
        </p:nvSpPr>
        <p:spPr/>
        <p:txBody>
          <a:bodyPr/>
          <a:lstStyle/>
          <a:p>
            <a:pPr eaLnBrk="1" hangingPunct="1">
              <a:lnSpc>
                <a:spcPct val="90000"/>
              </a:lnSpc>
            </a:pPr>
            <a:r>
              <a:rPr lang="en-US" sz="2800" smtClean="0"/>
              <a:t>Unfortunately, to make matters worse, we tend to use the terms </a:t>
            </a:r>
            <a:r>
              <a:rPr lang="en-US" sz="2800" i="1" smtClean="0"/>
              <a:t>know, know how </a:t>
            </a:r>
            <a:r>
              <a:rPr lang="en-US" sz="2800" smtClean="0"/>
              <a:t>and</a:t>
            </a:r>
            <a:r>
              <a:rPr lang="en-US" sz="2800" i="1" smtClean="0"/>
              <a:t> understand</a:t>
            </a:r>
            <a:r>
              <a:rPr lang="en-US" sz="2800" smtClean="0"/>
              <a:t> interchangeably in everyday speech</a:t>
            </a:r>
          </a:p>
          <a:p>
            <a:pPr eaLnBrk="1" hangingPunct="1">
              <a:lnSpc>
                <a:spcPct val="90000"/>
              </a:lnSpc>
            </a:pPr>
            <a:r>
              <a:rPr lang="en-US" sz="2800" smtClean="0"/>
              <a:t>Is </a:t>
            </a:r>
            <a:r>
              <a:rPr lang="en-US" sz="2800" i="1" smtClean="0"/>
              <a:t>knowing how to fix a car</a:t>
            </a:r>
            <a:r>
              <a:rPr lang="en-US" sz="2800" smtClean="0"/>
              <a:t> the same thing as </a:t>
            </a:r>
            <a:r>
              <a:rPr lang="en-US" sz="2800" i="1" smtClean="0"/>
              <a:t>understanding how to fix a car</a:t>
            </a:r>
            <a:r>
              <a:rPr lang="en-US" sz="2800" smtClean="0"/>
              <a:t>?</a:t>
            </a:r>
          </a:p>
          <a:p>
            <a:pPr lvl="1" eaLnBrk="1" hangingPunct="1">
              <a:lnSpc>
                <a:spcPct val="90000"/>
              </a:lnSpc>
            </a:pPr>
            <a:r>
              <a:rPr lang="en-US" sz="2400" b="1" smtClean="0"/>
              <a:t>What is the difference?</a:t>
            </a:r>
          </a:p>
          <a:p>
            <a:pPr eaLnBrk="1" hangingPunct="1">
              <a:lnSpc>
                <a:spcPct val="90000"/>
              </a:lnSpc>
            </a:pPr>
            <a:r>
              <a:rPr lang="en-US" sz="2800" smtClean="0"/>
              <a:t>Is knowing how to play a guitar the same as understanding how to play a guitar?</a:t>
            </a:r>
          </a:p>
          <a:p>
            <a:pPr lvl="1" eaLnBrk="1" hangingPunct="1">
              <a:lnSpc>
                <a:spcPct val="90000"/>
              </a:lnSpc>
            </a:pPr>
            <a:r>
              <a:rPr lang="en-US" sz="2400" b="1" smtClean="0"/>
              <a:t>What is the difference?</a:t>
            </a:r>
          </a:p>
          <a:p>
            <a:pPr lvl="1" eaLnBrk="1" hangingPunct="1">
              <a:lnSpc>
                <a:spcPct val="90000"/>
              </a:lnSpc>
              <a:buFont typeface="Wingdings" pitchFamily="2" charset="2"/>
              <a:buNone/>
            </a:pPr>
            <a:endParaRPr lang="en-US" sz="2400" smtClean="0"/>
          </a:p>
          <a:p>
            <a:pPr eaLnBrk="1" hangingPunct="1">
              <a:lnSpc>
                <a:spcPct val="90000"/>
              </a:lnSpc>
            </a:pPr>
            <a:endParaRPr lang="en-US" sz="280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z="3800" smtClean="0"/>
              <a:t>Understanding as Meaningful Inferences</a:t>
            </a:r>
          </a:p>
        </p:txBody>
      </p:sp>
      <p:sp>
        <p:nvSpPr>
          <p:cNvPr id="8195" name="Rectangle 3"/>
          <p:cNvSpPr>
            <a:spLocks noGrp="1" noChangeArrowheads="1"/>
          </p:cNvSpPr>
          <p:nvPr>
            <p:ph type="body" idx="1"/>
          </p:nvPr>
        </p:nvSpPr>
        <p:spPr>
          <a:xfrm>
            <a:off x="609600" y="1600200"/>
            <a:ext cx="7924800" cy="4876800"/>
          </a:xfrm>
        </p:spPr>
        <p:txBody>
          <a:bodyPr/>
          <a:lstStyle/>
          <a:p>
            <a:pPr eaLnBrk="1" hangingPunct="1">
              <a:lnSpc>
                <a:spcPct val="80000"/>
              </a:lnSpc>
            </a:pPr>
            <a:r>
              <a:rPr lang="en-US" sz="2800" smtClean="0"/>
              <a:t>Dewey (1933) summarized the idea most clearly in </a:t>
            </a:r>
            <a:r>
              <a:rPr lang="en-US" sz="2800" i="1" smtClean="0"/>
              <a:t>How We Think.  </a:t>
            </a:r>
            <a:r>
              <a:rPr lang="en-US" sz="2800" smtClean="0"/>
              <a:t>Understanding is the result of facts acquiring meaning for the learner:  To grasp the meaning of a thing, an event, or a situation is to see it in its relations to other things: to see how it operates or functions, what consequences follow from it, what causes it, what uses it can be put to.  In contrast, what we have called the brute thing, the thing without meaning to us, is something whose relations are not grasped…The relation of means-consequence </a:t>
            </a:r>
            <a:r>
              <a:rPr lang="en-US" sz="2800" i="1" smtClean="0"/>
              <a:t>is the center at the heart of all understanding. (pp.137,146)</a:t>
            </a:r>
          </a:p>
          <a:p>
            <a:pPr lvl="1" eaLnBrk="1" hangingPunct="1">
              <a:lnSpc>
                <a:spcPct val="80000"/>
              </a:lnSpc>
              <a:buFont typeface="Wingdings" pitchFamily="2" charset="2"/>
              <a:buNone/>
            </a:pPr>
            <a:endParaRPr lang="en-US" sz="2400" smtClean="0"/>
          </a:p>
          <a:p>
            <a:pPr eaLnBrk="1" hangingPunct="1">
              <a:lnSpc>
                <a:spcPct val="80000"/>
              </a:lnSpc>
            </a:pPr>
            <a:endParaRPr lang="en-US" sz="280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rot="950710">
            <a:off x="2057400" y="2667000"/>
            <a:ext cx="762000" cy="2895600"/>
          </a:xfrm>
          <a:prstGeom prst="rect">
            <a:avLst/>
          </a:prstGeom>
          <a:solidFill>
            <a:schemeClr val="bg2"/>
          </a:solidFill>
          <a:ln w="9525">
            <a:solidFill>
              <a:schemeClr val="tx1"/>
            </a:solidFill>
            <a:miter lim="800000"/>
            <a:headEnd/>
            <a:tailEnd/>
          </a:ln>
          <a:effectLst/>
        </p:spPr>
        <p:txBody>
          <a:bodyPr wrap="none" anchor="ctr"/>
          <a:lstStyle/>
          <a:p>
            <a:pPr>
              <a:defRPr/>
            </a:pPr>
            <a:endParaRPr lang="en-US"/>
          </a:p>
        </p:txBody>
      </p:sp>
      <p:sp>
        <p:nvSpPr>
          <p:cNvPr id="13315" name="Rectangle 3"/>
          <p:cNvSpPr>
            <a:spLocks noChangeArrowheads="1"/>
          </p:cNvSpPr>
          <p:nvPr/>
        </p:nvSpPr>
        <p:spPr bwMode="auto">
          <a:xfrm>
            <a:off x="4267200" y="2895600"/>
            <a:ext cx="762000" cy="2514600"/>
          </a:xfrm>
          <a:prstGeom prst="rect">
            <a:avLst/>
          </a:prstGeom>
          <a:solidFill>
            <a:schemeClr val="bg2"/>
          </a:solidFill>
          <a:ln w="9525">
            <a:solidFill>
              <a:schemeClr val="tx1"/>
            </a:solidFill>
            <a:miter lim="800000"/>
            <a:headEnd/>
            <a:tailEnd/>
          </a:ln>
          <a:effectLst/>
        </p:spPr>
        <p:txBody>
          <a:bodyPr wrap="none" anchor="ctr"/>
          <a:lstStyle/>
          <a:p>
            <a:pPr>
              <a:defRPr/>
            </a:pPr>
            <a:endParaRPr lang="en-US"/>
          </a:p>
        </p:txBody>
      </p:sp>
      <p:sp>
        <p:nvSpPr>
          <p:cNvPr id="9220" name="Rectangle 4"/>
          <p:cNvSpPr>
            <a:spLocks noGrp="1" noChangeArrowheads="1"/>
          </p:cNvSpPr>
          <p:nvPr>
            <p:ph type="title"/>
          </p:nvPr>
        </p:nvSpPr>
        <p:spPr/>
        <p:txBody>
          <a:bodyPr/>
          <a:lstStyle/>
          <a:p>
            <a:pPr algn="ctr" eaLnBrk="1" hangingPunct="1"/>
            <a:r>
              <a:rPr lang="en-US" sz="3800" smtClean="0"/>
              <a:t>Where does “Understanding” live?  Why? </a:t>
            </a:r>
          </a:p>
        </p:txBody>
      </p:sp>
      <p:sp>
        <p:nvSpPr>
          <p:cNvPr id="13317" name="Rectangle 5"/>
          <p:cNvSpPr>
            <a:spLocks noChangeArrowheads="1"/>
          </p:cNvSpPr>
          <p:nvPr/>
        </p:nvSpPr>
        <p:spPr bwMode="auto">
          <a:xfrm rot="-562356">
            <a:off x="6400800" y="2667000"/>
            <a:ext cx="762000" cy="2895600"/>
          </a:xfrm>
          <a:prstGeom prst="rect">
            <a:avLst/>
          </a:prstGeom>
          <a:solidFill>
            <a:schemeClr val="bg2"/>
          </a:solidFill>
          <a:ln w="9525">
            <a:solidFill>
              <a:schemeClr val="tx1"/>
            </a:solidFill>
            <a:miter lim="800000"/>
            <a:headEnd/>
            <a:tailEnd/>
          </a:ln>
          <a:effectLst/>
        </p:spPr>
        <p:txBody>
          <a:bodyPr wrap="none" anchor="ctr"/>
          <a:lstStyle/>
          <a:p>
            <a:pPr>
              <a:defRPr/>
            </a:pPr>
            <a:endParaRPr lang="en-US"/>
          </a:p>
        </p:txBody>
      </p:sp>
      <p:sp>
        <p:nvSpPr>
          <p:cNvPr id="13318" name="Oval 6"/>
          <p:cNvSpPr>
            <a:spLocks noChangeArrowheads="1"/>
          </p:cNvSpPr>
          <p:nvPr/>
        </p:nvSpPr>
        <p:spPr bwMode="auto">
          <a:xfrm>
            <a:off x="1905000" y="1905000"/>
            <a:ext cx="5334000" cy="990600"/>
          </a:xfrm>
          <a:prstGeom prst="ellipse">
            <a:avLst/>
          </a:prstGeom>
          <a:solidFill>
            <a:schemeClr val="accent1"/>
          </a:solidFill>
          <a:ln w="9525">
            <a:solidFill>
              <a:schemeClr val="tx1"/>
            </a:solidFill>
            <a:round/>
            <a:headEnd/>
            <a:tailEnd/>
          </a:ln>
          <a:effectLst/>
        </p:spPr>
        <p:txBody>
          <a:bodyPr wrap="none" anchor="ctr"/>
          <a:lstStyle/>
          <a:p>
            <a:pPr>
              <a:defRPr/>
            </a:pPr>
            <a:endParaRPr lang="en-US"/>
          </a:p>
        </p:txBody>
      </p:sp>
      <p:sp>
        <p:nvSpPr>
          <p:cNvPr id="9223" name="Text Box 7"/>
          <p:cNvSpPr txBox="1">
            <a:spLocks noChangeArrowheads="1"/>
          </p:cNvSpPr>
          <p:nvPr/>
        </p:nvSpPr>
        <p:spPr bwMode="auto">
          <a:xfrm>
            <a:off x="2286000" y="3124200"/>
            <a:ext cx="838200" cy="579438"/>
          </a:xfrm>
          <a:prstGeom prst="rect">
            <a:avLst/>
          </a:prstGeom>
          <a:noFill/>
          <a:ln w="9525">
            <a:noFill/>
            <a:miter lim="800000"/>
            <a:headEnd/>
            <a:tailEnd/>
          </a:ln>
        </p:spPr>
        <p:txBody>
          <a:bodyPr>
            <a:spAutoFit/>
          </a:bodyPr>
          <a:lstStyle/>
          <a:p>
            <a:pPr algn="l">
              <a:spcBef>
                <a:spcPct val="50000"/>
              </a:spcBef>
            </a:pPr>
            <a:r>
              <a:rPr lang="en-US" sz="3200">
                <a:solidFill>
                  <a:schemeClr val="bg1"/>
                </a:solidFill>
                <a:effectLst/>
                <a:latin typeface="Times" pitchFamily="18" charset="0"/>
              </a:rPr>
              <a:t>PM</a:t>
            </a:r>
          </a:p>
        </p:txBody>
      </p:sp>
      <p:sp>
        <p:nvSpPr>
          <p:cNvPr id="9224" name="Text Box 8"/>
          <p:cNvSpPr txBox="1">
            <a:spLocks noChangeArrowheads="1"/>
          </p:cNvSpPr>
          <p:nvPr/>
        </p:nvSpPr>
        <p:spPr bwMode="auto">
          <a:xfrm>
            <a:off x="6629400" y="4800600"/>
            <a:ext cx="838200" cy="579438"/>
          </a:xfrm>
          <a:prstGeom prst="rect">
            <a:avLst/>
          </a:prstGeom>
          <a:noFill/>
          <a:ln w="9525">
            <a:noFill/>
            <a:miter lim="800000"/>
            <a:headEnd/>
            <a:tailEnd/>
          </a:ln>
        </p:spPr>
        <p:txBody>
          <a:bodyPr>
            <a:spAutoFit/>
          </a:bodyPr>
          <a:lstStyle/>
          <a:p>
            <a:pPr algn="l">
              <a:spcBef>
                <a:spcPct val="50000"/>
              </a:spcBef>
            </a:pPr>
            <a:r>
              <a:rPr lang="en-US" sz="3200">
                <a:solidFill>
                  <a:schemeClr val="bg1"/>
                </a:solidFill>
                <a:effectLst/>
                <a:latin typeface="Times" pitchFamily="18" charset="0"/>
              </a:rPr>
              <a:t>TL</a:t>
            </a:r>
          </a:p>
        </p:txBody>
      </p:sp>
      <p:sp>
        <p:nvSpPr>
          <p:cNvPr id="9225" name="Text Box 9"/>
          <p:cNvSpPr txBox="1">
            <a:spLocks noChangeArrowheads="1"/>
          </p:cNvSpPr>
          <p:nvPr/>
        </p:nvSpPr>
        <p:spPr bwMode="auto">
          <a:xfrm>
            <a:off x="1905000" y="4724400"/>
            <a:ext cx="838200" cy="579438"/>
          </a:xfrm>
          <a:prstGeom prst="rect">
            <a:avLst/>
          </a:prstGeom>
          <a:noFill/>
          <a:ln w="9525">
            <a:noFill/>
            <a:miter lim="800000"/>
            <a:headEnd/>
            <a:tailEnd/>
          </a:ln>
        </p:spPr>
        <p:txBody>
          <a:bodyPr>
            <a:spAutoFit/>
          </a:bodyPr>
          <a:lstStyle/>
          <a:p>
            <a:pPr algn="l">
              <a:spcBef>
                <a:spcPct val="50000"/>
              </a:spcBef>
            </a:pPr>
            <a:r>
              <a:rPr lang="en-US" sz="3200">
                <a:solidFill>
                  <a:schemeClr val="bg1"/>
                </a:solidFill>
                <a:effectLst/>
                <a:latin typeface="Times" pitchFamily="18" charset="0"/>
              </a:rPr>
              <a:t>SV</a:t>
            </a:r>
          </a:p>
        </p:txBody>
      </p:sp>
      <p:sp>
        <p:nvSpPr>
          <p:cNvPr id="13322" name="Text Box 10"/>
          <p:cNvSpPr txBox="1">
            <a:spLocks noChangeArrowheads="1"/>
          </p:cNvSpPr>
          <p:nvPr/>
        </p:nvSpPr>
        <p:spPr bwMode="auto">
          <a:xfrm>
            <a:off x="4267200" y="4114800"/>
            <a:ext cx="838200" cy="762000"/>
          </a:xfrm>
          <a:prstGeom prst="rect">
            <a:avLst/>
          </a:prstGeom>
          <a:noFill/>
          <a:ln w="9525">
            <a:noFill/>
            <a:miter lim="800000"/>
            <a:headEnd/>
            <a:tailEnd/>
          </a:ln>
          <a:effectLst/>
        </p:spPr>
        <p:txBody>
          <a:bodyPr>
            <a:spAutoFit/>
          </a:bodyPr>
          <a:lstStyle/>
          <a:p>
            <a:pPr algn="l">
              <a:spcBef>
                <a:spcPct val="50000"/>
              </a:spcBef>
              <a:defRPr/>
            </a:pPr>
            <a:r>
              <a:rPr lang="en-US" sz="4400">
                <a:solidFill>
                  <a:srgbClr val="FF0000"/>
                </a:solidFill>
                <a:effectLst>
                  <a:outerShdw blurRad="38100" dist="38100" dir="2700000" algn="tl">
                    <a:srgbClr val="C0C0C0"/>
                  </a:outerShdw>
                </a:effectLst>
                <a:latin typeface="Times" pitchFamily="18" charset="0"/>
              </a:rPr>
              <a:t>ST</a:t>
            </a:r>
          </a:p>
        </p:txBody>
      </p:sp>
      <p:sp>
        <p:nvSpPr>
          <p:cNvPr id="9227" name="Text Box 11"/>
          <p:cNvSpPr txBox="1">
            <a:spLocks noChangeArrowheads="1"/>
          </p:cNvSpPr>
          <p:nvPr/>
        </p:nvSpPr>
        <p:spPr bwMode="auto">
          <a:xfrm>
            <a:off x="6248400" y="3124200"/>
            <a:ext cx="1066800" cy="579438"/>
          </a:xfrm>
          <a:prstGeom prst="rect">
            <a:avLst/>
          </a:prstGeom>
          <a:noFill/>
          <a:ln w="9525">
            <a:noFill/>
            <a:miter lim="800000"/>
            <a:headEnd/>
            <a:tailEnd/>
          </a:ln>
        </p:spPr>
        <p:txBody>
          <a:bodyPr>
            <a:spAutoFit/>
          </a:bodyPr>
          <a:lstStyle/>
          <a:p>
            <a:pPr algn="l">
              <a:spcBef>
                <a:spcPct val="50000"/>
              </a:spcBef>
            </a:pPr>
            <a:r>
              <a:rPr lang="en-US" sz="3200">
                <a:solidFill>
                  <a:schemeClr val="bg1"/>
                </a:solidFill>
                <a:effectLst/>
                <a:latin typeface="Times" pitchFamily="18" charset="0"/>
              </a:rPr>
              <a:t>MM</a:t>
            </a:r>
          </a:p>
        </p:txBody>
      </p:sp>
      <p:sp>
        <p:nvSpPr>
          <p:cNvPr id="9228" name="Text Box 12"/>
          <p:cNvSpPr txBox="1">
            <a:spLocks noChangeArrowheads="1"/>
          </p:cNvSpPr>
          <p:nvPr/>
        </p:nvSpPr>
        <p:spPr bwMode="auto">
          <a:xfrm>
            <a:off x="1219200" y="6248400"/>
            <a:ext cx="1447800" cy="396875"/>
          </a:xfrm>
          <a:prstGeom prst="rect">
            <a:avLst/>
          </a:prstGeom>
          <a:noFill/>
          <a:ln w="9525">
            <a:noFill/>
            <a:miter lim="800000"/>
            <a:headEnd/>
            <a:tailEnd/>
          </a:ln>
        </p:spPr>
        <p:txBody>
          <a:bodyPr>
            <a:spAutoFit/>
          </a:bodyPr>
          <a:lstStyle/>
          <a:p>
            <a:pPr algn="l">
              <a:spcBef>
                <a:spcPct val="50000"/>
              </a:spcBef>
            </a:pPr>
            <a:r>
              <a:rPr lang="en-US" sz="2000">
                <a:effectLst/>
                <a:latin typeface="Times" pitchFamily="18" charset="0"/>
              </a:rPr>
              <a:t>Aspiration</a:t>
            </a:r>
          </a:p>
        </p:txBody>
      </p:sp>
      <p:sp>
        <p:nvSpPr>
          <p:cNvPr id="9229" name="Text Box 13"/>
          <p:cNvSpPr txBox="1">
            <a:spLocks noChangeArrowheads="1"/>
          </p:cNvSpPr>
          <p:nvPr/>
        </p:nvSpPr>
        <p:spPr bwMode="auto">
          <a:xfrm>
            <a:off x="2514600" y="6248400"/>
            <a:ext cx="4419600" cy="519113"/>
          </a:xfrm>
          <a:prstGeom prst="rect">
            <a:avLst/>
          </a:prstGeom>
          <a:noFill/>
          <a:ln w="9525">
            <a:noFill/>
            <a:miter lim="800000"/>
            <a:headEnd/>
            <a:tailEnd/>
          </a:ln>
        </p:spPr>
        <p:txBody>
          <a:bodyPr>
            <a:spAutoFit/>
          </a:bodyPr>
          <a:lstStyle/>
          <a:p>
            <a:pPr>
              <a:spcBef>
                <a:spcPct val="50000"/>
              </a:spcBef>
            </a:pPr>
            <a:r>
              <a:rPr lang="en-US" sz="2800" b="1">
                <a:effectLst/>
                <a:latin typeface="Times" pitchFamily="18" charset="0"/>
              </a:rPr>
              <a:t>Understanding Complexity</a:t>
            </a:r>
          </a:p>
        </p:txBody>
      </p:sp>
      <p:sp>
        <p:nvSpPr>
          <p:cNvPr id="9230" name="Text Box 14"/>
          <p:cNvSpPr txBox="1">
            <a:spLocks noChangeArrowheads="1"/>
          </p:cNvSpPr>
          <p:nvPr/>
        </p:nvSpPr>
        <p:spPr bwMode="auto">
          <a:xfrm>
            <a:off x="7010400" y="6248400"/>
            <a:ext cx="1447800" cy="396875"/>
          </a:xfrm>
          <a:prstGeom prst="rect">
            <a:avLst/>
          </a:prstGeom>
          <a:noFill/>
          <a:ln w="9525">
            <a:noFill/>
            <a:miter lim="800000"/>
            <a:headEnd/>
            <a:tailEnd/>
          </a:ln>
        </p:spPr>
        <p:txBody>
          <a:bodyPr>
            <a:spAutoFit/>
          </a:bodyPr>
          <a:lstStyle/>
          <a:p>
            <a:pPr algn="l">
              <a:spcBef>
                <a:spcPct val="50000"/>
              </a:spcBef>
            </a:pPr>
            <a:r>
              <a:rPr lang="en-US" sz="2000">
                <a:effectLst/>
                <a:latin typeface="Times" pitchFamily="18" charset="0"/>
              </a:rPr>
              <a:t>Inquiry</a:t>
            </a:r>
          </a:p>
        </p:txBody>
      </p:sp>
      <p:sp>
        <p:nvSpPr>
          <p:cNvPr id="9231" name="Text Box 15"/>
          <p:cNvSpPr txBox="1">
            <a:spLocks noChangeArrowheads="1"/>
          </p:cNvSpPr>
          <p:nvPr/>
        </p:nvSpPr>
        <p:spPr bwMode="auto">
          <a:xfrm>
            <a:off x="2667000" y="2209800"/>
            <a:ext cx="3810000" cy="366713"/>
          </a:xfrm>
          <a:prstGeom prst="rect">
            <a:avLst/>
          </a:prstGeom>
          <a:noFill/>
          <a:ln w="9525">
            <a:noFill/>
            <a:miter lim="800000"/>
            <a:headEnd/>
            <a:tailEnd/>
          </a:ln>
        </p:spPr>
        <p:txBody>
          <a:bodyPr>
            <a:spAutoFit/>
          </a:bodyPr>
          <a:lstStyle/>
          <a:p>
            <a:pPr eaLnBrk="1" hangingPunct="1">
              <a:spcBef>
                <a:spcPct val="50000"/>
              </a:spcBef>
            </a:pPr>
            <a:r>
              <a:rPr lang="en-US" b="1">
                <a:effectLst/>
                <a:cs typeface="Arial" charset="0"/>
              </a:rPr>
              <a:t>Learning Organizations</a:t>
            </a:r>
          </a:p>
        </p:txBody>
      </p:sp>
      <p:sp>
        <p:nvSpPr>
          <p:cNvPr id="13328" name="AutoShape 16"/>
          <p:cNvSpPr>
            <a:spLocks noChangeArrowheads="1"/>
          </p:cNvSpPr>
          <p:nvPr/>
        </p:nvSpPr>
        <p:spPr bwMode="auto">
          <a:xfrm>
            <a:off x="4495800" y="5562600"/>
            <a:ext cx="304800" cy="609600"/>
          </a:xfrm>
          <a:prstGeom prst="upArrow">
            <a:avLst>
              <a:gd name="adj1" fmla="val 50000"/>
              <a:gd name="adj2" fmla="val 50000"/>
            </a:avLst>
          </a:prstGeom>
          <a:solidFill>
            <a:schemeClr val="accent1"/>
          </a:solidFill>
          <a:ln w="9525">
            <a:solidFill>
              <a:srgbClr val="FF0000"/>
            </a:solidFill>
            <a:miter lim="800000"/>
            <a:headEnd/>
            <a:tailEnd/>
          </a:ln>
          <a:effectLst/>
        </p:spPr>
        <p:txBody>
          <a:bodyPr vert="eaVert" wrap="none" anchor="ctr"/>
          <a:lstStyle/>
          <a:p>
            <a:pPr>
              <a:defRPr/>
            </a:pPr>
            <a:endParaRPr lang="en-US">
              <a:solidFill>
                <a:srgbClr val="FF0000"/>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p:txBody>
          <a:bodyPr/>
          <a:lstStyle/>
          <a:p>
            <a:pPr algn="ctr" eaLnBrk="1" hangingPunct="1"/>
            <a:r>
              <a:rPr lang="en-US" smtClean="0"/>
              <a:t>Knowledge vs. Understanding</a:t>
            </a:r>
          </a:p>
        </p:txBody>
      </p:sp>
      <p:sp>
        <p:nvSpPr>
          <p:cNvPr id="10243" name="Rectangle 5"/>
          <p:cNvSpPr>
            <a:spLocks noGrp="1" noChangeArrowheads="1"/>
          </p:cNvSpPr>
          <p:nvPr>
            <p:ph type="body" sz="half" idx="1"/>
          </p:nvPr>
        </p:nvSpPr>
        <p:spPr/>
        <p:txBody>
          <a:bodyPr/>
          <a:lstStyle/>
          <a:p>
            <a:pPr eaLnBrk="1" hangingPunct="1">
              <a:lnSpc>
                <a:spcPct val="80000"/>
              </a:lnSpc>
            </a:pPr>
            <a:r>
              <a:rPr lang="en-US" sz="2000" smtClean="0"/>
              <a:t>Facts	</a:t>
            </a:r>
          </a:p>
          <a:p>
            <a:pPr eaLnBrk="1" hangingPunct="1">
              <a:lnSpc>
                <a:spcPct val="80000"/>
              </a:lnSpc>
            </a:pPr>
            <a:r>
              <a:rPr lang="en-US" sz="2000" smtClean="0"/>
              <a:t>A body of coherent facts</a:t>
            </a:r>
          </a:p>
          <a:p>
            <a:pPr eaLnBrk="1" hangingPunct="1">
              <a:lnSpc>
                <a:spcPct val="80000"/>
              </a:lnSpc>
            </a:pPr>
            <a:endParaRPr lang="en-US" sz="2000" smtClean="0"/>
          </a:p>
          <a:p>
            <a:pPr eaLnBrk="1" hangingPunct="1">
              <a:lnSpc>
                <a:spcPct val="80000"/>
              </a:lnSpc>
              <a:buFont typeface="Wingdings" pitchFamily="2" charset="2"/>
              <a:buNone/>
            </a:pPr>
            <a:endParaRPr lang="en-US" sz="2000" smtClean="0"/>
          </a:p>
          <a:p>
            <a:pPr eaLnBrk="1" hangingPunct="1">
              <a:lnSpc>
                <a:spcPct val="80000"/>
              </a:lnSpc>
            </a:pPr>
            <a:r>
              <a:rPr lang="en-US" sz="2000" smtClean="0"/>
              <a:t>Verifiable Claims</a:t>
            </a:r>
          </a:p>
          <a:p>
            <a:pPr eaLnBrk="1" hangingPunct="1">
              <a:lnSpc>
                <a:spcPct val="80000"/>
              </a:lnSpc>
            </a:pPr>
            <a:endParaRPr lang="en-US" sz="2000" smtClean="0"/>
          </a:p>
          <a:p>
            <a:pPr eaLnBrk="1" hangingPunct="1">
              <a:lnSpc>
                <a:spcPct val="80000"/>
              </a:lnSpc>
            </a:pPr>
            <a:r>
              <a:rPr lang="en-US" sz="2000" smtClean="0"/>
              <a:t>Right or wrong</a:t>
            </a:r>
          </a:p>
          <a:p>
            <a:pPr eaLnBrk="1" hangingPunct="1">
              <a:lnSpc>
                <a:spcPct val="80000"/>
              </a:lnSpc>
            </a:pPr>
            <a:endParaRPr lang="en-US" sz="2000" smtClean="0"/>
          </a:p>
          <a:p>
            <a:pPr eaLnBrk="1" hangingPunct="1">
              <a:lnSpc>
                <a:spcPct val="80000"/>
              </a:lnSpc>
            </a:pPr>
            <a:endParaRPr lang="en-US" sz="2000" smtClean="0"/>
          </a:p>
          <a:p>
            <a:pPr eaLnBrk="1" hangingPunct="1">
              <a:lnSpc>
                <a:spcPct val="80000"/>
              </a:lnSpc>
            </a:pPr>
            <a:r>
              <a:rPr lang="en-US" sz="2000" smtClean="0"/>
              <a:t>I know something to be true</a:t>
            </a:r>
          </a:p>
          <a:p>
            <a:pPr eaLnBrk="1" hangingPunct="1">
              <a:lnSpc>
                <a:spcPct val="80000"/>
              </a:lnSpc>
            </a:pPr>
            <a:endParaRPr lang="en-US" sz="2000" smtClean="0"/>
          </a:p>
          <a:p>
            <a:pPr eaLnBrk="1" hangingPunct="1">
              <a:lnSpc>
                <a:spcPct val="80000"/>
              </a:lnSpc>
            </a:pPr>
            <a:endParaRPr lang="en-US" sz="2000" smtClean="0"/>
          </a:p>
          <a:p>
            <a:pPr eaLnBrk="1" hangingPunct="1">
              <a:lnSpc>
                <a:spcPct val="80000"/>
              </a:lnSpc>
            </a:pPr>
            <a:r>
              <a:rPr lang="en-US" sz="2000" smtClean="0"/>
              <a:t>I respond on cue with what I know</a:t>
            </a:r>
          </a:p>
        </p:txBody>
      </p:sp>
      <p:sp>
        <p:nvSpPr>
          <p:cNvPr id="10244" name="Rectangle 6"/>
          <p:cNvSpPr>
            <a:spLocks noGrp="1" noChangeArrowheads="1"/>
          </p:cNvSpPr>
          <p:nvPr>
            <p:ph type="body" sz="half" idx="2"/>
          </p:nvPr>
        </p:nvSpPr>
        <p:spPr/>
        <p:txBody>
          <a:bodyPr/>
          <a:lstStyle/>
          <a:p>
            <a:pPr eaLnBrk="1" hangingPunct="1">
              <a:lnSpc>
                <a:spcPct val="80000"/>
              </a:lnSpc>
            </a:pPr>
            <a:r>
              <a:rPr lang="en-US" sz="2000" smtClean="0"/>
              <a:t>Meaning of the Facts</a:t>
            </a:r>
          </a:p>
          <a:p>
            <a:pPr eaLnBrk="1" hangingPunct="1">
              <a:lnSpc>
                <a:spcPct val="80000"/>
              </a:lnSpc>
            </a:pPr>
            <a:r>
              <a:rPr lang="en-US" sz="2000" smtClean="0"/>
              <a:t>The “theory” that provides coherence to these facts</a:t>
            </a:r>
          </a:p>
          <a:p>
            <a:pPr eaLnBrk="1" hangingPunct="1">
              <a:lnSpc>
                <a:spcPct val="80000"/>
              </a:lnSpc>
            </a:pPr>
            <a:endParaRPr lang="en-US" sz="2000" smtClean="0"/>
          </a:p>
          <a:p>
            <a:pPr eaLnBrk="1" hangingPunct="1">
              <a:lnSpc>
                <a:spcPct val="80000"/>
              </a:lnSpc>
            </a:pPr>
            <a:r>
              <a:rPr lang="en-US" sz="2000" smtClean="0"/>
              <a:t>Fallible, in-process theories</a:t>
            </a:r>
          </a:p>
          <a:p>
            <a:pPr eaLnBrk="1" hangingPunct="1">
              <a:lnSpc>
                <a:spcPct val="80000"/>
              </a:lnSpc>
            </a:pPr>
            <a:endParaRPr lang="en-US" sz="2000" smtClean="0"/>
          </a:p>
          <a:p>
            <a:pPr eaLnBrk="1" hangingPunct="1">
              <a:lnSpc>
                <a:spcPct val="80000"/>
              </a:lnSpc>
            </a:pPr>
            <a:r>
              <a:rPr lang="en-US" sz="2000" smtClean="0"/>
              <a:t>A matter of degree or sophistication</a:t>
            </a:r>
          </a:p>
          <a:p>
            <a:pPr eaLnBrk="1" hangingPunct="1">
              <a:lnSpc>
                <a:spcPct val="80000"/>
              </a:lnSpc>
              <a:buFont typeface="Wingdings" pitchFamily="2" charset="2"/>
              <a:buNone/>
            </a:pPr>
            <a:endParaRPr lang="en-US" sz="2000" smtClean="0"/>
          </a:p>
          <a:p>
            <a:pPr eaLnBrk="1" hangingPunct="1">
              <a:lnSpc>
                <a:spcPct val="80000"/>
              </a:lnSpc>
            </a:pPr>
            <a:r>
              <a:rPr lang="en-US" sz="2000" smtClean="0"/>
              <a:t>I understand why it is , what makes it knowledge</a:t>
            </a:r>
          </a:p>
          <a:p>
            <a:pPr eaLnBrk="1" hangingPunct="1">
              <a:lnSpc>
                <a:spcPct val="80000"/>
              </a:lnSpc>
              <a:buFont typeface="Wingdings" pitchFamily="2" charset="2"/>
              <a:buNone/>
            </a:pPr>
            <a:endParaRPr lang="en-US" sz="2000" smtClean="0"/>
          </a:p>
          <a:p>
            <a:pPr eaLnBrk="1" hangingPunct="1">
              <a:lnSpc>
                <a:spcPct val="80000"/>
              </a:lnSpc>
            </a:pPr>
            <a:r>
              <a:rPr lang="en-US" sz="2000" smtClean="0"/>
              <a:t>I judge when and when not to use what I know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p:txBody>
          <a:bodyPr/>
          <a:lstStyle/>
          <a:p>
            <a:pPr algn="ctr" eaLnBrk="1" hangingPunct="1"/>
            <a:r>
              <a:rPr lang="en-US" smtClean="0"/>
              <a:t>RJH working definition</a:t>
            </a:r>
          </a:p>
        </p:txBody>
      </p:sp>
      <p:sp>
        <p:nvSpPr>
          <p:cNvPr id="11267" name="Rectangle 4"/>
          <p:cNvSpPr>
            <a:spLocks noGrp="1" noChangeArrowheads="1"/>
          </p:cNvSpPr>
          <p:nvPr>
            <p:ph type="subTitle" idx="1"/>
          </p:nvPr>
        </p:nvSpPr>
        <p:spPr/>
        <p:txBody>
          <a:bodyPr/>
          <a:lstStyle/>
          <a:p>
            <a:pPr eaLnBrk="1" hangingPunct="1">
              <a:lnSpc>
                <a:spcPct val="80000"/>
              </a:lnSpc>
            </a:pPr>
            <a:r>
              <a:rPr lang="en-US" sz="2400" b="1" smtClean="0"/>
              <a:t>If you have knowledge you can recant it robotically and apply it pedantically</a:t>
            </a:r>
          </a:p>
          <a:p>
            <a:pPr eaLnBrk="1" hangingPunct="1">
              <a:lnSpc>
                <a:spcPct val="80000"/>
              </a:lnSpc>
            </a:pPr>
            <a:r>
              <a:rPr lang="en-US" sz="2400" b="1" smtClean="0"/>
              <a:t>If you have understanding you can teach it authentically and apply it systemically and globally</a:t>
            </a:r>
          </a:p>
        </p:txBody>
      </p:sp>
    </p:spTree>
  </p:cSld>
  <p:clrMapOvr>
    <a:masterClrMapping/>
  </p:clrMapOvr>
</p:sld>
</file>

<file path=ppt/theme/theme1.xml><?xml version="1.0" encoding="utf-8"?>
<a:theme xmlns:a="http://schemas.openxmlformats.org/drawingml/2006/main" name="Radial">
  <a:themeElements>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fontScheme name="Rad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clrMap bg1="lt1" tx1="dk1" bg2="lt2" tx2="dk2" accent1="accent1" accent2="accent2" accent3="accent3" accent4="accent4" accent5="accent5" accent6="accent6" hlink="hlink" folHlink="folHlink"/>
    </a:extraClrScheme>
    <a:extraClrScheme>
      <a:clrScheme name="Radial 2">
        <a:dk1>
          <a:srgbClr val="000000"/>
        </a:dk1>
        <a:lt1>
          <a:srgbClr val="FFFFFF"/>
        </a:lt1>
        <a:dk2>
          <a:srgbClr val="FFFFFF"/>
        </a:dk2>
        <a:lt2>
          <a:srgbClr val="817F3F"/>
        </a:lt2>
        <a:accent1>
          <a:srgbClr val="FFCC00"/>
        </a:accent1>
        <a:accent2>
          <a:srgbClr val="CC9900"/>
        </a:accent2>
        <a:accent3>
          <a:srgbClr val="FFFFFF"/>
        </a:accent3>
        <a:accent4>
          <a:srgbClr val="000000"/>
        </a:accent4>
        <a:accent5>
          <a:srgbClr val="FFE2AA"/>
        </a:accent5>
        <a:accent6>
          <a:srgbClr val="B98A00"/>
        </a:accent6>
        <a:hlink>
          <a:srgbClr val="996666"/>
        </a:hlink>
        <a:folHlink>
          <a:srgbClr val="C94503"/>
        </a:folHlink>
      </a:clrScheme>
      <a:clrMap bg1="lt1" tx1="dk1" bg2="lt2" tx2="dk2" accent1="accent1" accent2="accent2" accent3="accent3" accent4="accent4" accent5="accent5" accent6="accent6" hlink="hlink" folHlink="folHlink"/>
    </a:extraClrScheme>
    <a:extraClrScheme>
      <a:clrScheme name="Radial 3">
        <a:dk1>
          <a:srgbClr val="CC6600"/>
        </a:dk1>
        <a:lt1>
          <a:srgbClr val="FFFFFF"/>
        </a:lt1>
        <a:dk2>
          <a:srgbClr val="800000"/>
        </a:dk2>
        <a:lt2>
          <a:srgbClr val="FFFFFF"/>
        </a:lt2>
        <a:accent1>
          <a:srgbClr val="FF6600"/>
        </a:accent1>
        <a:accent2>
          <a:srgbClr val="33CCCC"/>
        </a:accent2>
        <a:accent3>
          <a:srgbClr val="C0AAAA"/>
        </a:accent3>
        <a:accent4>
          <a:srgbClr val="DADADA"/>
        </a:accent4>
        <a:accent5>
          <a:srgbClr val="FFB8AA"/>
        </a:accent5>
        <a:accent6>
          <a:srgbClr val="2DB9B9"/>
        </a:accent6>
        <a:hlink>
          <a:srgbClr val="99FF33"/>
        </a:hlink>
        <a:folHlink>
          <a:srgbClr val="CC3300"/>
        </a:folHlink>
      </a:clrScheme>
      <a:clrMap bg1="dk2" tx1="lt1" bg2="dk1" tx2="lt2" accent1="accent1" accent2="accent2" accent3="accent3" accent4="accent4" accent5="accent5" accent6="accent6" hlink="hlink" folHlink="folHlink"/>
    </a:extraClrScheme>
    <a:extraClrScheme>
      <a:clrScheme name="Radial 4">
        <a:dk1>
          <a:srgbClr val="993300"/>
        </a:dk1>
        <a:lt1>
          <a:srgbClr val="FFFFFF"/>
        </a:lt1>
        <a:dk2>
          <a:srgbClr val="431A01"/>
        </a:dk2>
        <a:lt2>
          <a:srgbClr val="FFFFFF"/>
        </a:lt2>
        <a:accent1>
          <a:srgbClr val="FFCC00"/>
        </a:accent1>
        <a:accent2>
          <a:srgbClr val="FF9966"/>
        </a:accent2>
        <a:accent3>
          <a:srgbClr val="B0ABAA"/>
        </a:accent3>
        <a:accent4>
          <a:srgbClr val="DADADA"/>
        </a:accent4>
        <a:accent5>
          <a:srgbClr val="FFE2AA"/>
        </a:accent5>
        <a:accent6>
          <a:srgbClr val="E78A5C"/>
        </a:accent6>
        <a:hlink>
          <a:srgbClr val="FF6600"/>
        </a:hlink>
        <a:folHlink>
          <a:srgbClr val="CC3300"/>
        </a:folHlink>
      </a:clrScheme>
      <a:clrMap bg1="dk2" tx1="lt1" bg2="dk1" tx2="lt2" accent1="accent1" accent2="accent2" accent3="accent3" accent4="accent4" accent5="accent5" accent6="accent6" hlink="hlink" folHlink="folHlink"/>
    </a:extraClrScheme>
    <a:extraClrScheme>
      <a:clrScheme name="Radial 5">
        <a:dk1>
          <a:srgbClr val="75878B"/>
        </a:dk1>
        <a:lt1>
          <a:srgbClr val="FFFFFF"/>
        </a:lt1>
        <a:dk2>
          <a:srgbClr val="260000"/>
        </a:dk2>
        <a:lt2>
          <a:srgbClr val="FFFFFF"/>
        </a:lt2>
        <a:accent1>
          <a:srgbClr val="0099CC"/>
        </a:accent1>
        <a:accent2>
          <a:srgbClr val="FF3300"/>
        </a:accent2>
        <a:accent3>
          <a:srgbClr val="ACAAAA"/>
        </a:accent3>
        <a:accent4>
          <a:srgbClr val="DADADA"/>
        </a:accent4>
        <a:accent5>
          <a:srgbClr val="AACAE2"/>
        </a:accent5>
        <a:accent6>
          <a:srgbClr val="E72D00"/>
        </a:accent6>
        <a:hlink>
          <a:srgbClr val="FFCC00"/>
        </a:hlink>
        <a:folHlink>
          <a:srgbClr val="CC0000"/>
        </a:folHlink>
      </a:clrScheme>
      <a:clrMap bg1="dk2" tx1="lt1" bg2="dk1" tx2="lt2" accent1="accent1" accent2="accent2" accent3="accent3" accent4="accent4" accent5="accent5" accent6="accent6" hlink="hlink" folHlink="folHlink"/>
    </a:extraClrScheme>
    <a:extraClrScheme>
      <a:clrScheme name="Radial 6">
        <a:dk1>
          <a:srgbClr val="666699"/>
        </a:dk1>
        <a:lt1>
          <a:srgbClr val="FFFFFF"/>
        </a:lt1>
        <a:dk2>
          <a:srgbClr val="000000"/>
        </a:dk2>
        <a:lt2>
          <a:srgbClr val="FFFFFF"/>
        </a:lt2>
        <a:accent1>
          <a:srgbClr val="9966FF"/>
        </a:accent1>
        <a:accent2>
          <a:srgbClr val="99CCFF"/>
        </a:accent2>
        <a:accent3>
          <a:srgbClr val="AAAAAA"/>
        </a:accent3>
        <a:accent4>
          <a:srgbClr val="DADADA"/>
        </a:accent4>
        <a:accent5>
          <a:srgbClr val="CAB8FF"/>
        </a:accent5>
        <a:accent6>
          <a:srgbClr val="8AB9E7"/>
        </a:accent6>
        <a:hlink>
          <a:srgbClr val="FFFFCC"/>
        </a:hlink>
        <a:folHlink>
          <a:srgbClr val="6600CC"/>
        </a:folHlink>
      </a:clrScheme>
      <a:clrMap bg1="dk2" tx1="lt1" bg2="dk1" tx2="lt2" accent1="accent1" accent2="accent2" accent3="accent3" accent4="accent4" accent5="accent5" accent6="accent6" hlink="hlink" folHlink="folHlink"/>
    </a:extraClrScheme>
    <a:extraClrScheme>
      <a:clrScheme name="Radial 7">
        <a:dk1>
          <a:srgbClr val="666699"/>
        </a:dk1>
        <a:lt1>
          <a:srgbClr val="FFFFFF"/>
        </a:lt1>
        <a:dk2>
          <a:srgbClr val="2A2A40"/>
        </a:dk2>
        <a:lt2>
          <a:srgbClr val="FFFFFF"/>
        </a:lt2>
        <a:accent1>
          <a:srgbClr val="006699"/>
        </a:accent1>
        <a:accent2>
          <a:srgbClr val="CC9900"/>
        </a:accent2>
        <a:accent3>
          <a:srgbClr val="ACACAF"/>
        </a:accent3>
        <a:accent4>
          <a:srgbClr val="DADADA"/>
        </a:accent4>
        <a:accent5>
          <a:srgbClr val="AAB8CA"/>
        </a:accent5>
        <a:accent6>
          <a:srgbClr val="B98A00"/>
        </a:accent6>
        <a:hlink>
          <a:srgbClr val="CC6600"/>
        </a:hlink>
        <a:folHlink>
          <a:srgbClr val="6C948A"/>
        </a:folHlink>
      </a:clrScheme>
      <a:clrMap bg1="dk2" tx1="lt1" bg2="dk1" tx2="lt2" accent1="accent1" accent2="accent2" accent3="accent3" accent4="accent4" accent5="accent5" accent6="accent6" hlink="hlink" folHlink="folHlink"/>
    </a:extraClrScheme>
    <a:extraClrScheme>
      <a:clrScheme name="Radial 8">
        <a:dk1>
          <a:srgbClr val="BECBD8"/>
        </a:dk1>
        <a:lt1>
          <a:srgbClr val="FFFFFF"/>
        </a:lt1>
        <a:dk2>
          <a:srgbClr val="2B335B"/>
        </a:dk2>
        <a:lt2>
          <a:srgbClr val="FFFFFF"/>
        </a:lt2>
        <a:accent1>
          <a:srgbClr val="0099CC"/>
        </a:accent1>
        <a:accent2>
          <a:srgbClr val="B5DBE3"/>
        </a:accent2>
        <a:accent3>
          <a:srgbClr val="ACADB5"/>
        </a:accent3>
        <a:accent4>
          <a:srgbClr val="DADADA"/>
        </a:accent4>
        <a:accent5>
          <a:srgbClr val="AACAE2"/>
        </a:accent5>
        <a:accent6>
          <a:srgbClr val="A4C6CE"/>
        </a:accent6>
        <a:hlink>
          <a:srgbClr val="FFCC00"/>
        </a:hlink>
        <a:folHlink>
          <a:srgbClr val="58648C"/>
        </a:folHlink>
      </a:clrScheme>
      <a:clrMap bg1="dk2" tx1="lt1" bg2="dk1" tx2="lt2" accent1="accent1" accent2="accent2" accent3="accent3" accent4="accent4" accent5="accent5" accent6="accent6" hlink="hlink" folHlink="folHlink"/>
    </a:extraClrScheme>
    <a:extraClrScheme>
      <a:clrScheme name="Radial 9">
        <a:dk1>
          <a:srgbClr val="3333FF"/>
        </a:dk1>
        <a:lt1>
          <a:srgbClr val="FFFFFF"/>
        </a:lt1>
        <a:dk2>
          <a:srgbClr val="000099"/>
        </a:dk2>
        <a:lt2>
          <a:srgbClr val="FFFFFF"/>
        </a:lt2>
        <a:accent1>
          <a:srgbClr val="339966"/>
        </a:accent1>
        <a:accent2>
          <a:srgbClr val="9999FF"/>
        </a:accent2>
        <a:accent3>
          <a:srgbClr val="AAAACA"/>
        </a:accent3>
        <a:accent4>
          <a:srgbClr val="DADADA"/>
        </a:accent4>
        <a:accent5>
          <a:srgbClr val="ADCAB8"/>
        </a:accent5>
        <a:accent6>
          <a:srgbClr val="8A8AE7"/>
        </a:accent6>
        <a:hlink>
          <a:srgbClr val="FFFF99"/>
        </a:hlink>
        <a:folHlink>
          <a:srgbClr val="17A0D1"/>
        </a:folHlink>
      </a:clrScheme>
      <a:clrMap bg1="dk2" tx1="lt1" bg2="dk1" tx2="lt2" accent1="accent1" accent2="accent2" accent3="accent3" accent4="accent4" accent5="accent5" accent6="accent6" hlink="hlink" folHlink="folHlink"/>
    </a:extraClrScheme>
    <a:extraClrScheme>
      <a:clrScheme name="Radial 10">
        <a:dk1>
          <a:srgbClr val="808000"/>
        </a:dk1>
        <a:lt1>
          <a:srgbClr val="FFFFFF"/>
        </a:lt1>
        <a:dk2>
          <a:srgbClr val="354418"/>
        </a:dk2>
        <a:lt2>
          <a:srgbClr val="FFFFFF"/>
        </a:lt2>
        <a:accent1>
          <a:srgbClr val="60897C"/>
        </a:accent1>
        <a:accent2>
          <a:srgbClr val="99CC00"/>
        </a:accent2>
        <a:accent3>
          <a:srgbClr val="AEB0AB"/>
        </a:accent3>
        <a:accent4>
          <a:srgbClr val="DADADA"/>
        </a:accent4>
        <a:accent5>
          <a:srgbClr val="B6C4BF"/>
        </a:accent5>
        <a:accent6>
          <a:srgbClr val="8AB900"/>
        </a:accent6>
        <a:hlink>
          <a:srgbClr val="CCCC00"/>
        </a:hlink>
        <a:folHlink>
          <a:srgbClr val="66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Radial</Template>
  <TotalTime>437</TotalTime>
  <Words>2461</Words>
  <Application>Microsoft Office PowerPoint</Application>
  <PresentationFormat>On-screen Show (4:3)</PresentationFormat>
  <Paragraphs>186</Paragraphs>
  <Slides>40</Slides>
  <Notes>1</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Radial</vt:lpstr>
      <vt:lpstr>Chapter 2:  Understanding Understanding</vt:lpstr>
      <vt:lpstr>What is the difference between knowledge and understanding?</vt:lpstr>
      <vt:lpstr>Ultimate Irony</vt:lpstr>
      <vt:lpstr>Bloom’s Query</vt:lpstr>
      <vt:lpstr>Understanding as Meaningful Inferences</vt:lpstr>
      <vt:lpstr>Understanding as Meaningful Inferences</vt:lpstr>
      <vt:lpstr>Where does “Understanding” live?  Why? </vt:lpstr>
      <vt:lpstr>Knowledge vs. Understanding</vt:lpstr>
      <vt:lpstr>RJH working definition</vt:lpstr>
      <vt:lpstr>Example #1</vt:lpstr>
      <vt:lpstr>Irony</vt:lpstr>
      <vt:lpstr>W. Edwards Deming</vt:lpstr>
      <vt:lpstr>Bloom (1956)…</vt:lpstr>
      <vt:lpstr>Or, as Richard Strong taught us</vt:lpstr>
      <vt:lpstr>Practical Examples</vt:lpstr>
      <vt:lpstr>Understanding as Transferability</vt:lpstr>
      <vt:lpstr>Understanding as Transferability</vt:lpstr>
      <vt:lpstr>Understanding as Transferability</vt:lpstr>
      <vt:lpstr>Understanding as Transferability – or lack thereof</vt:lpstr>
      <vt:lpstr>Understanding as Transferability – or lack thereof</vt:lpstr>
      <vt:lpstr>Understanding as Transferability – or lack thereof</vt:lpstr>
      <vt:lpstr>Understanding as Transferability</vt:lpstr>
      <vt:lpstr>Understanding as a Noun</vt:lpstr>
      <vt:lpstr>Explicit Instruction is Key to Transferability</vt:lpstr>
      <vt:lpstr>Explicit Instruction is Key to Transferability</vt:lpstr>
      <vt:lpstr>Bransford, Brown, &amp; Cocking</vt:lpstr>
      <vt:lpstr>Thoughts on transferability </vt:lpstr>
      <vt:lpstr>Teaching for Transfer</vt:lpstr>
      <vt:lpstr>The Expert Blind Spot</vt:lpstr>
      <vt:lpstr>Does your school have a “learning disability?”</vt:lpstr>
      <vt:lpstr>Evidence of “teaching for coverage?”</vt:lpstr>
      <vt:lpstr>Evidence for Teaching for Transfer</vt:lpstr>
      <vt:lpstr>Evidence for Teaching for Transfer</vt:lpstr>
      <vt:lpstr>Knowledge differs from Understanding</vt:lpstr>
      <vt:lpstr>Learning from Misunderstanding</vt:lpstr>
      <vt:lpstr>Learning from Misunderstanding</vt:lpstr>
      <vt:lpstr>Learning from Misunderstanding</vt:lpstr>
      <vt:lpstr>Learning from Misunderstanding – 20 yrs of research confirms</vt:lpstr>
      <vt:lpstr>Learning from Misunderstanding – 20 yrs of research confirms</vt:lpstr>
      <vt:lpstr>Desired results are the result of clear, explicit expression of purpose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Understanding Understanding</dc:title>
  <dc:creator>Owner</dc:creator>
  <cp:lastModifiedBy>FSUTEAM</cp:lastModifiedBy>
  <cp:revision>45</cp:revision>
  <dcterms:created xsi:type="dcterms:W3CDTF">2009-12-28T15:52:20Z</dcterms:created>
  <dcterms:modified xsi:type="dcterms:W3CDTF">2011-10-06T13:21:46Z</dcterms:modified>
</cp:coreProperties>
</file>